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Arimo Bold" panose="020B0604020202020204" charset="0"/>
      <p:regular r:id="rId6"/>
    </p:embeddedFont>
    <p:embeddedFont>
      <p:font typeface="Neue Montreal Medium" panose="020B0604020202020204" charset="0"/>
      <p:regular r:id="rId7"/>
    </p:embeddedFont>
    <p:embeddedFont>
      <p:font typeface="Open Sans" panose="020B0606030504020204" pitchFamily="34" charset="0"/>
      <p:regular r:id="rId8"/>
    </p:embeddedFont>
    <p:embeddedFont>
      <p:font typeface="Open Sans Bold" panose="020B0806030504020204" charset="0"/>
      <p:regular r:id="rId9"/>
    </p:embeddedFont>
    <p:embeddedFont>
      <p:font typeface="Open Sans Bold Italics" panose="020B0604020202020204" charset="0"/>
      <p:regular r:id="rId10"/>
    </p:embeddedFont>
    <p:embeddedFont>
      <p:font typeface="Open Sans Italic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16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http://www.blablalab.e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blablalab.eu/observatorio-narrativas-climaticas/#:~:text=Enviar%20una%20narrativa-,Mapa,-de%20Narrativas%20Clim%C3%A1tica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2233" y="3351274"/>
            <a:ext cx="5615533" cy="524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endParaRPr/>
          </a:p>
          <a:p>
            <a:pPr algn="ctr">
              <a:lnSpc>
                <a:spcPts val="4480"/>
              </a:lnSpc>
            </a:pPr>
            <a:endParaRPr/>
          </a:p>
          <a:p>
            <a:pPr algn="ctr">
              <a:lnSpc>
                <a:spcPts val="1679"/>
              </a:lnSpc>
            </a:pPr>
            <a:endParaRPr/>
          </a:p>
          <a:p>
            <a:pPr algn="ctr">
              <a:lnSpc>
                <a:spcPts val="1679"/>
              </a:lnSpc>
            </a:pPr>
            <a:endParaRPr/>
          </a:p>
          <a:p>
            <a:pPr algn="ctr">
              <a:lnSpc>
                <a:spcPts val="1679"/>
              </a:lnSpc>
            </a:pPr>
            <a:r>
              <a:rPr lang="en-US" sz="1200" b="1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 </a:t>
            </a:r>
          </a:p>
          <a:p>
            <a:pPr algn="ctr">
              <a:lnSpc>
                <a:spcPts val="4088"/>
              </a:lnSpc>
            </a:pPr>
            <a:r>
              <a:rPr lang="en-US" sz="47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Punto de recogida de narrativas climáticas</a:t>
            </a:r>
          </a:p>
          <a:p>
            <a:pPr algn="ctr">
              <a:lnSpc>
                <a:spcPts val="2598"/>
              </a:lnSpc>
            </a:pPr>
            <a:endParaRPr lang="en-US" sz="4753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380"/>
              </a:lnSpc>
            </a:pPr>
            <a:r>
              <a:rPr lang="en-US" sz="2183" i="1">
                <a:solidFill>
                  <a:srgbClr val="737373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Participa en la </a:t>
            </a:r>
          </a:p>
          <a:p>
            <a:pPr algn="ctr">
              <a:lnSpc>
                <a:spcPts val="2380"/>
              </a:lnSpc>
            </a:pPr>
            <a:r>
              <a:rPr lang="en-US" sz="2183" i="1">
                <a:solidFill>
                  <a:srgbClr val="737373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red ciudadana de escucha y narración </a:t>
            </a:r>
          </a:p>
          <a:p>
            <a:pPr algn="ctr">
              <a:lnSpc>
                <a:spcPts val="5149"/>
              </a:lnSpc>
            </a:pPr>
            <a:endParaRPr lang="en-US" sz="2183" i="1">
              <a:solidFill>
                <a:srgbClr val="737373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1775"/>
              </a:lnSpc>
            </a:pPr>
            <a:r>
              <a:rPr lang="en-US" sz="1267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Observatorio de Narrativas Climáticas Bla Bla LAB</a:t>
            </a:r>
          </a:p>
          <a:p>
            <a:pPr algn="ctr">
              <a:lnSpc>
                <a:spcPts val="1775"/>
              </a:lnSpc>
            </a:pPr>
            <a:r>
              <a:rPr lang="en-US" sz="1267" b="1">
                <a:solidFill>
                  <a:srgbClr val="BAB9B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Septiembre, 2025 </a:t>
            </a:r>
          </a:p>
          <a:p>
            <a:pPr algn="ctr">
              <a:lnSpc>
                <a:spcPts val="3034"/>
              </a:lnSpc>
            </a:pPr>
            <a:endParaRPr lang="en-US" sz="1267" b="1">
              <a:solidFill>
                <a:srgbClr val="BAB9B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12761" y="1081936"/>
            <a:ext cx="4134478" cy="933630"/>
            <a:chOff x="0" y="0"/>
            <a:chExt cx="5512637" cy="1244840"/>
          </a:xfrm>
        </p:grpSpPr>
        <p:sp>
          <p:nvSpPr>
            <p:cNvPr id="4" name="Freeform 4"/>
            <p:cNvSpPr/>
            <p:nvPr/>
          </p:nvSpPr>
          <p:spPr>
            <a:xfrm>
              <a:off x="1146361" y="192709"/>
              <a:ext cx="1206205" cy="859421"/>
            </a:xfrm>
            <a:custGeom>
              <a:avLst/>
              <a:gdLst/>
              <a:ahLst/>
              <a:cxnLst/>
              <a:rect l="l" t="t" r="r" b="b"/>
              <a:pathLst>
                <a:path w="1206205" h="859421">
                  <a:moveTo>
                    <a:pt x="0" y="0"/>
                  </a:moveTo>
                  <a:lnTo>
                    <a:pt x="1206205" y="0"/>
                  </a:lnTo>
                  <a:lnTo>
                    <a:pt x="1206205" y="859421"/>
                  </a:lnTo>
                  <a:lnTo>
                    <a:pt x="0" y="85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290515"/>
              <a:ext cx="897625" cy="663809"/>
            </a:xfrm>
            <a:custGeom>
              <a:avLst/>
              <a:gdLst/>
              <a:ahLst/>
              <a:cxnLst/>
              <a:rect l="l" t="t" r="r" b="b"/>
              <a:pathLst>
                <a:path w="897625" h="663809">
                  <a:moveTo>
                    <a:pt x="0" y="0"/>
                  </a:moveTo>
                  <a:lnTo>
                    <a:pt x="897625" y="0"/>
                  </a:lnTo>
                  <a:lnTo>
                    <a:pt x="897625" y="663809"/>
                  </a:lnTo>
                  <a:lnTo>
                    <a:pt x="0" y="66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3535347" y="415216"/>
              <a:ext cx="1977291" cy="414407"/>
            </a:xfrm>
            <a:custGeom>
              <a:avLst/>
              <a:gdLst/>
              <a:ahLst/>
              <a:cxnLst/>
              <a:rect l="l" t="t" r="r" b="b"/>
              <a:pathLst>
                <a:path w="1977291" h="414407">
                  <a:moveTo>
                    <a:pt x="0" y="0"/>
                  </a:moveTo>
                  <a:lnTo>
                    <a:pt x="1977290" y="0"/>
                  </a:lnTo>
                  <a:lnTo>
                    <a:pt x="1977290" y="414407"/>
                  </a:lnTo>
                  <a:lnTo>
                    <a:pt x="0" y="4144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2321536" y="0"/>
              <a:ext cx="1244840" cy="1244840"/>
            </a:xfrm>
            <a:custGeom>
              <a:avLst/>
              <a:gdLst/>
              <a:ahLst/>
              <a:cxnLst/>
              <a:rect l="l" t="t" r="r" b="b"/>
              <a:pathLst>
                <a:path w="1244840" h="1244840">
                  <a:moveTo>
                    <a:pt x="0" y="0"/>
                  </a:moveTo>
                  <a:lnTo>
                    <a:pt x="1244840" y="0"/>
                  </a:lnTo>
                  <a:lnTo>
                    <a:pt x="1244840" y="1244840"/>
                  </a:lnTo>
                  <a:lnTo>
                    <a:pt x="0" y="1244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7549" y="2579276"/>
            <a:ext cx="8260097" cy="4716198"/>
            <a:chOff x="0" y="0"/>
            <a:chExt cx="6771346" cy="38661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71346" cy="3866179"/>
            </a:xfrm>
            <a:custGeom>
              <a:avLst/>
              <a:gdLst/>
              <a:ahLst/>
              <a:cxnLst/>
              <a:rect l="l" t="t" r="r" b="b"/>
              <a:pathLst>
                <a:path w="6771346" h="3866179">
                  <a:moveTo>
                    <a:pt x="0" y="0"/>
                  </a:moveTo>
                  <a:lnTo>
                    <a:pt x="6771346" y="0"/>
                  </a:lnTo>
                  <a:lnTo>
                    <a:pt x="6771346" y="3866179"/>
                  </a:lnTo>
                  <a:lnTo>
                    <a:pt x="0" y="3866179"/>
                  </a:lnTo>
                  <a:close/>
                </a:path>
              </a:pathLst>
            </a:custGeom>
            <a:solidFill>
              <a:srgbClr val="BAB9BC">
                <a:alpha val="30980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771346" cy="3875704"/>
            </a:xfrm>
            <a:prstGeom prst="rect">
              <a:avLst/>
            </a:prstGeom>
          </p:spPr>
          <p:txBody>
            <a:bodyPr lIns="16321" tIns="16321" rIns="16321" bIns="16321" rtlCol="0" anchor="ctr"/>
            <a:lstStyle/>
            <a:p>
              <a:pPr algn="ctr">
                <a:lnSpc>
                  <a:spcPts val="61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43768" y="2769617"/>
            <a:ext cx="6637690" cy="410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5"/>
              </a:lnSpc>
            </a:pP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documento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está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pensado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para que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puedas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imprimir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tu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propio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Punto de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Recogida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de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Narrativas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Climáticas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y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ayudarnos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a extender la red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ciudadana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escucha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y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narración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 </a:t>
            </a:r>
          </a:p>
          <a:p>
            <a:pPr algn="l">
              <a:lnSpc>
                <a:spcPts val="1865"/>
              </a:lnSpc>
            </a:pPr>
            <a:endParaRPr lang="en-US" sz="1332" i="1" spc="14" dirty="0">
              <a:solidFill>
                <a:srgbClr val="5C5B5A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l">
              <a:lnSpc>
                <a:spcPts val="1865"/>
              </a:lnSpc>
              <a:spcBef>
                <a:spcPct val="0"/>
              </a:spcBef>
            </a:pP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Puedes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descargar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este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documento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imprimir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la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siguiente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página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donde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encontrarás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el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modelo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que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contiene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el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código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QR. Solo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tienes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que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colocar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ese QR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un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lugar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tu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localidad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donde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la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gente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hable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opine,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comparta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conversaciones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con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frecuencia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: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una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biblioteca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un bar, un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centro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salud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una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plaza, un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escaparate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una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comunidad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vecinos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 Al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ponerlo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un sitio de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tu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localidad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las personas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podrán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enviar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narrativas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sobre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el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clima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y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seguirá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creciendo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la red de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escucha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pública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 </a:t>
            </a:r>
          </a:p>
          <a:p>
            <a:pPr algn="l">
              <a:lnSpc>
                <a:spcPts val="1865"/>
              </a:lnSpc>
              <a:spcBef>
                <a:spcPct val="0"/>
              </a:spcBef>
            </a:pPr>
            <a:endParaRPr lang="en-US" sz="1332" i="1" spc="14" dirty="0">
              <a:solidFill>
                <a:srgbClr val="5C5B5A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l">
              <a:lnSpc>
                <a:spcPts val="1865"/>
              </a:lnSpc>
              <a:spcBef>
                <a:spcPct val="0"/>
              </a:spcBef>
            </a:pP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Cualquier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persona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podrá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escanear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el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código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QR y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compartir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lo que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piensa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o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siente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sobre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el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cambio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climático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 Todo lo que se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recopile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alimentará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b="1" i="1" u="sng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2" tooltip="https://blablalab.eu/observatorio-narrativas-climaticas/#:~:text=Enviar%20una%20narrativa-,Mapa,-de%20Narrativas%20Clim%C3%A1ticas"/>
              </a:rPr>
              <a:t>el</a:t>
            </a:r>
            <a:r>
              <a:rPr lang="en-US" sz="1332" b="1" i="1" u="sng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2" tooltip="https://blablalab.eu/observatorio-narrativas-climaticas/#:~:text=Enviar%20una%20narrativa-,Mapa,-de%20Narrativas%20Clim%C3%A1ticas"/>
              </a:rPr>
              <a:t> Mapa de </a:t>
            </a:r>
            <a:r>
              <a:rPr lang="en-US" sz="1332" b="1" i="1" u="sng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2" tooltip="https://blablalab.eu/observatorio-narrativas-climaticas/#:~:text=Enviar%20una%20narrativa-,Mapa,-de%20Narrativas%20Clim%C3%A1ticas"/>
              </a:rPr>
              <a:t>Narrativas</a:t>
            </a:r>
            <a:r>
              <a:rPr lang="en-US" sz="1332" b="1" i="1" u="sng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2" tooltip="https://blablalab.eu/observatorio-narrativas-climaticas/#:~:text=Enviar%20una%20narrativa-,Mapa,-de%20Narrativas%20Clim%C3%A1ticas"/>
              </a:rPr>
              <a:t> del </a:t>
            </a:r>
            <a:r>
              <a:rPr lang="en-US" sz="1332" b="1" i="1" u="sng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2" tooltip="https://blablalab.eu/observatorio-narrativas-climaticas/#:~:text=Enviar%20una%20narrativa-,Mapa,-de%20Narrativas%20Clim%C3%A1ticas"/>
              </a:rPr>
              <a:t>Observatorio</a:t>
            </a:r>
            <a:r>
              <a:rPr lang="en-US" sz="1332" b="1" i="1" u="sng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2" tooltip="https://blablalab.eu/observatorio-narrativas-climaticas/#:~:text=Enviar%20una%20narrativa-,Mapa,-de%20Narrativas%20Clim%C3%A1ticas"/>
              </a:rPr>
              <a:t> de </a:t>
            </a:r>
            <a:r>
              <a:rPr lang="en-US" sz="1332" b="1" i="1" u="sng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2" tooltip="https://blablalab.eu/observatorio-narrativas-climaticas/#:~:text=Enviar%20una%20narrativa-,Mapa,-de%20Narrativas%20Clim%C3%A1ticas"/>
              </a:rPr>
              <a:t>Bla</a:t>
            </a:r>
            <a:r>
              <a:rPr lang="en-US" sz="1332" b="1" i="1" u="sng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2" tooltip="https://blablalab.eu/observatorio-narrativas-climaticas/#:~:text=Enviar%20una%20narrativa-,Mapa,-de%20Narrativas%20Clim%C3%A1ticas"/>
              </a:rPr>
              <a:t> </a:t>
            </a:r>
            <a:r>
              <a:rPr lang="en-US" sz="1332" b="1" i="1" u="sng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2" tooltip="https://blablalab.eu/observatorio-narrativas-climaticas/#:~:text=Enviar%20una%20narrativa-,Mapa,-de%20Narrativas%20Clim%C3%A1ticas"/>
              </a:rPr>
              <a:t>Bla</a:t>
            </a:r>
            <a:r>
              <a:rPr lang="en-US" sz="1332" b="1" i="1" u="sng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  <a:hlinkClick r:id="rId2" tooltip="https://blablalab.eu/observatorio-narrativas-climaticas/#:~:text=Enviar%20una%20narrativa-,Mapa,-de%20Narrativas%20Clim%C3%A1ticas"/>
              </a:rPr>
              <a:t> LAB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ayudándonos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a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entender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mejor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cómo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se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vive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la crisis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climática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en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cada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332" i="1" spc="14" dirty="0" err="1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rincón</a:t>
            </a:r>
            <a:r>
              <a:rPr lang="en-US" sz="1332" i="1" spc="14" dirty="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de España.</a:t>
            </a:r>
          </a:p>
          <a:p>
            <a:pPr algn="l">
              <a:lnSpc>
                <a:spcPts val="1865"/>
              </a:lnSpc>
              <a:spcBef>
                <a:spcPct val="0"/>
              </a:spcBef>
            </a:pPr>
            <a:endParaRPr lang="en-US" sz="1332" i="1" spc="14" dirty="0">
              <a:solidFill>
                <a:srgbClr val="5C5B5A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l">
              <a:lnSpc>
                <a:spcPts val="1865"/>
              </a:lnSpc>
              <a:spcBef>
                <a:spcPct val="0"/>
              </a:spcBef>
            </a:pP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Participa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para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crear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una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red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nacional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de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estos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puntos,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en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sitios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donde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se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suelen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suceder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las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conversaciones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que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más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nos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importan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como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</a:t>
            </a:r>
            <a:r>
              <a:rPr lang="en-US" sz="1332" b="1" i="1" spc="14" dirty="0" err="1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ciudadanía</a:t>
            </a:r>
            <a:r>
              <a:rPr lang="en-US" sz="1332" b="1" i="1" spc="14" dirty="0">
                <a:solidFill>
                  <a:srgbClr val="5C5B5A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27232" y="7708900"/>
            <a:ext cx="2022818" cy="199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37"/>
              </a:lnSpc>
            </a:pPr>
            <a:r>
              <a:rPr lang="en-US" sz="1241" b="1" u="sng" dirty="0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hlinkClick r:id="rId3" tooltip="http://www.blablalab.eu"/>
              </a:rPr>
              <a:t>http://www.blablalab.eu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0300" y="7745559"/>
            <a:ext cx="3766933" cy="191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4"/>
              </a:lnSpc>
              <a:spcBef>
                <a:spcPct val="0"/>
              </a:spcBef>
            </a:pPr>
            <a:r>
              <a:rPr lang="en-US" sz="1160" spc="1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 quieres saber más sobre </a:t>
            </a:r>
            <a:r>
              <a:rPr lang="en-US" sz="1160" b="1" i="1" spc="12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Bla Bla LAB</a:t>
            </a:r>
            <a:r>
              <a:rPr lang="en-US" sz="1160" spc="1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accede aquí: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12761" y="626011"/>
            <a:ext cx="4134478" cy="933630"/>
            <a:chOff x="0" y="0"/>
            <a:chExt cx="5512637" cy="1244840"/>
          </a:xfrm>
        </p:grpSpPr>
        <p:sp>
          <p:nvSpPr>
            <p:cNvPr id="9" name="Freeform 9"/>
            <p:cNvSpPr/>
            <p:nvPr/>
          </p:nvSpPr>
          <p:spPr>
            <a:xfrm>
              <a:off x="1146361" y="192709"/>
              <a:ext cx="1206205" cy="859421"/>
            </a:xfrm>
            <a:custGeom>
              <a:avLst/>
              <a:gdLst/>
              <a:ahLst/>
              <a:cxnLst/>
              <a:rect l="l" t="t" r="r" b="b"/>
              <a:pathLst>
                <a:path w="1206205" h="859421">
                  <a:moveTo>
                    <a:pt x="0" y="0"/>
                  </a:moveTo>
                  <a:lnTo>
                    <a:pt x="1206205" y="0"/>
                  </a:lnTo>
                  <a:lnTo>
                    <a:pt x="1206205" y="859421"/>
                  </a:lnTo>
                  <a:lnTo>
                    <a:pt x="0" y="859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290515"/>
              <a:ext cx="897625" cy="663809"/>
            </a:xfrm>
            <a:custGeom>
              <a:avLst/>
              <a:gdLst/>
              <a:ahLst/>
              <a:cxnLst/>
              <a:rect l="l" t="t" r="r" b="b"/>
              <a:pathLst>
                <a:path w="897625" h="663809">
                  <a:moveTo>
                    <a:pt x="0" y="0"/>
                  </a:moveTo>
                  <a:lnTo>
                    <a:pt x="897625" y="0"/>
                  </a:lnTo>
                  <a:lnTo>
                    <a:pt x="897625" y="663809"/>
                  </a:lnTo>
                  <a:lnTo>
                    <a:pt x="0" y="66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535347" y="415216"/>
              <a:ext cx="1977291" cy="414407"/>
            </a:xfrm>
            <a:custGeom>
              <a:avLst/>
              <a:gdLst/>
              <a:ahLst/>
              <a:cxnLst/>
              <a:rect l="l" t="t" r="r" b="b"/>
              <a:pathLst>
                <a:path w="1977291" h="414407">
                  <a:moveTo>
                    <a:pt x="0" y="0"/>
                  </a:moveTo>
                  <a:lnTo>
                    <a:pt x="1977290" y="0"/>
                  </a:lnTo>
                  <a:lnTo>
                    <a:pt x="1977290" y="414407"/>
                  </a:lnTo>
                  <a:lnTo>
                    <a:pt x="0" y="4144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321536" y="0"/>
              <a:ext cx="1244840" cy="1244840"/>
            </a:xfrm>
            <a:custGeom>
              <a:avLst/>
              <a:gdLst/>
              <a:ahLst/>
              <a:cxnLst/>
              <a:rect l="l" t="t" r="r" b="b"/>
              <a:pathLst>
                <a:path w="1244840" h="1244840">
                  <a:moveTo>
                    <a:pt x="0" y="0"/>
                  </a:moveTo>
                  <a:lnTo>
                    <a:pt x="1244840" y="0"/>
                  </a:lnTo>
                  <a:lnTo>
                    <a:pt x="1244840" y="1244840"/>
                  </a:lnTo>
                  <a:lnTo>
                    <a:pt x="0" y="1244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318" y="7914995"/>
            <a:ext cx="1507979" cy="15079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6988" y="1313775"/>
            <a:ext cx="7186025" cy="8765309"/>
            <a:chOff x="0" y="0"/>
            <a:chExt cx="2069315" cy="25240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9315" cy="2524091"/>
            </a:xfrm>
            <a:custGeom>
              <a:avLst/>
              <a:gdLst/>
              <a:ahLst/>
              <a:cxnLst/>
              <a:rect l="l" t="t" r="r" b="b"/>
              <a:pathLst>
                <a:path w="2069315" h="2524091">
                  <a:moveTo>
                    <a:pt x="0" y="0"/>
                  </a:moveTo>
                  <a:lnTo>
                    <a:pt x="2069315" y="0"/>
                  </a:lnTo>
                  <a:lnTo>
                    <a:pt x="2069315" y="2524091"/>
                  </a:lnTo>
                  <a:lnTo>
                    <a:pt x="0" y="25240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ysDot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69315" cy="2543141"/>
            </a:xfrm>
            <a:prstGeom prst="rect">
              <a:avLst/>
            </a:prstGeom>
          </p:spPr>
          <p:txBody>
            <a:bodyPr lIns="16321" tIns="16321" rIns="16321" bIns="16321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4723" y="2332602"/>
            <a:ext cx="6690554" cy="5340391"/>
            <a:chOff x="0" y="0"/>
            <a:chExt cx="8920738" cy="7120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03360" cy="2355259"/>
            </a:xfrm>
            <a:custGeom>
              <a:avLst/>
              <a:gdLst/>
              <a:ahLst/>
              <a:cxnLst/>
              <a:rect l="l" t="t" r="r" b="b"/>
              <a:pathLst>
                <a:path w="8803360" h="2355259">
                  <a:moveTo>
                    <a:pt x="0" y="0"/>
                  </a:moveTo>
                  <a:lnTo>
                    <a:pt x="8803360" y="0"/>
                  </a:lnTo>
                  <a:lnTo>
                    <a:pt x="8803360" y="2355259"/>
                  </a:lnTo>
                  <a:lnTo>
                    <a:pt x="0" y="2355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383589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2567228"/>
              <a:ext cx="8920738" cy="4553293"/>
            </a:xfrm>
            <a:custGeom>
              <a:avLst/>
              <a:gdLst/>
              <a:ahLst/>
              <a:cxnLst/>
              <a:rect l="l" t="t" r="r" b="b"/>
              <a:pathLst>
                <a:path w="8920738" h="4553293">
                  <a:moveTo>
                    <a:pt x="0" y="0"/>
                  </a:moveTo>
                  <a:lnTo>
                    <a:pt x="8920738" y="0"/>
                  </a:lnTo>
                  <a:lnTo>
                    <a:pt x="8920738" y="4553293"/>
                  </a:lnTo>
                  <a:lnTo>
                    <a:pt x="0" y="4553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492363" y="2910545"/>
              <a:ext cx="3763436" cy="3763436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434723" y="7823474"/>
            <a:ext cx="6690554" cy="1254475"/>
            <a:chOff x="0" y="0"/>
            <a:chExt cx="1926637" cy="3612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26637" cy="361243"/>
            </a:xfrm>
            <a:custGeom>
              <a:avLst/>
              <a:gdLst/>
              <a:ahLst/>
              <a:cxnLst/>
              <a:rect l="l" t="t" r="r" b="b"/>
              <a:pathLst>
                <a:path w="1926637" h="361243">
                  <a:moveTo>
                    <a:pt x="18514" y="0"/>
                  </a:moveTo>
                  <a:lnTo>
                    <a:pt x="1908123" y="0"/>
                  </a:lnTo>
                  <a:cubicBezTo>
                    <a:pt x="1918348" y="0"/>
                    <a:pt x="1926637" y="8289"/>
                    <a:pt x="1926637" y="18514"/>
                  </a:cubicBezTo>
                  <a:lnTo>
                    <a:pt x="1926637" y="342729"/>
                  </a:lnTo>
                  <a:cubicBezTo>
                    <a:pt x="1926637" y="347639"/>
                    <a:pt x="1924686" y="352349"/>
                    <a:pt x="1921214" y="355821"/>
                  </a:cubicBezTo>
                  <a:cubicBezTo>
                    <a:pt x="1917742" y="359293"/>
                    <a:pt x="1913033" y="361243"/>
                    <a:pt x="1908123" y="361243"/>
                  </a:cubicBezTo>
                  <a:lnTo>
                    <a:pt x="18514" y="361243"/>
                  </a:lnTo>
                  <a:cubicBezTo>
                    <a:pt x="13604" y="361243"/>
                    <a:pt x="8895" y="359293"/>
                    <a:pt x="5423" y="355821"/>
                  </a:cubicBezTo>
                  <a:cubicBezTo>
                    <a:pt x="1951" y="352349"/>
                    <a:pt x="0" y="347639"/>
                    <a:pt x="0" y="342729"/>
                  </a:cubicBezTo>
                  <a:lnTo>
                    <a:pt x="0" y="18514"/>
                  </a:lnTo>
                  <a:cubicBezTo>
                    <a:pt x="0" y="13604"/>
                    <a:pt x="1951" y="8895"/>
                    <a:pt x="5423" y="5423"/>
                  </a:cubicBezTo>
                  <a:cubicBezTo>
                    <a:pt x="8895" y="1951"/>
                    <a:pt x="13604" y="0"/>
                    <a:pt x="18514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926637" cy="380293"/>
            </a:xfrm>
            <a:prstGeom prst="rect">
              <a:avLst/>
            </a:prstGeom>
          </p:spPr>
          <p:txBody>
            <a:bodyPr lIns="16321" tIns="16321" rIns="16321" bIns="16321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026399" y="8003246"/>
            <a:ext cx="1797192" cy="64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"/>
              </a:lnSpc>
            </a:pPr>
            <a:r>
              <a:rPr lang="en-US" sz="1085" spc="1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Puedes ver lo que piensa la gente de tu territorio, accediendo al </a:t>
            </a:r>
            <a:r>
              <a:rPr lang="en-US" sz="1085" b="1" i="1" spc="1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Mapa de Narrativas de Bla Bla LAB</a:t>
            </a:r>
            <a:r>
              <a:rPr lang="en-US" sz="1085" spc="1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5" name="Freeform 15"/>
          <p:cNvSpPr/>
          <p:nvPr/>
        </p:nvSpPr>
        <p:spPr>
          <a:xfrm rot="-10800000">
            <a:off x="5432141" y="8644178"/>
            <a:ext cx="391450" cy="217609"/>
          </a:xfrm>
          <a:custGeom>
            <a:avLst/>
            <a:gdLst/>
            <a:ahLst/>
            <a:cxnLst/>
            <a:rect l="l" t="t" r="r" b="b"/>
            <a:pathLst>
              <a:path w="391450" h="217609">
                <a:moveTo>
                  <a:pt x="0" y="0"/>
                </a:moveTo>
                <a:lnTo>
                  <a:pt x="391450" y="0"/>
                </a:lnTo>
                <a:lnTo>
                  <a:pt x="391450" y="217608"/>
                </a:lnTo>
                <a:lnTo>
                  <a:pt x="0" y="217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6709" y="4312502"/>
            <a:ext cx="3378863" cy="337886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986471" y="8166608"/>
            <a:ext cx="2174653" cy="491071"/>
            <a:chOff x="0" y="0"/>
            <a:chExt cx="2899537" cy="654761"/>
          </a:xfrm>
        </p:grpSpPr>
        <p:sp>
          <p:nvSpPr>
            <p:cNvPr id="18" name="Freeform 18"/>
            <p:cNvSpPr/>
            <p:nvPr/>
          </p:nvSpPr>
          <p:spPr>
            <a:xfrm>
              <a:off x="602963" y="101361"/>
              <a:ext cx="634440" cy="452038"/>
            </a:xfrm>
            <a:custGeom>
              <a:avLst/>
              <a:gdLst/>
              <a:ahLst/>
              <a:cxnLst/>
              <a:rect l="l" t="t" r="r" b="b"/>
              <a:pathLst>
                <a:path w="634440" h="452038">
                  <a:moveTo>
                    <a:pt x="0" y="0"/>
                  </a:moveTo>
                  <a:lnTo>
                    <a:pt x="634440" y="0"/>
                  </a:lnTo>
                  <a:lnTo>
                    <a:pt x="634440" y="452038"/>
                  </a:lnTo>
                  <a:lnTo>
                    <a:pt x="0" y="452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152805"/>
              <a:ext cx="472133" cy="349150"/>
            </a:xfrm>
            <a:custGeom>
              <a:avLst/>
              <a:gdLst/>
              <a:ahLst/>
              <a:cxnLst/>
              <a:rect l="l" t="t" r="r" b="b"/>
              <a:pathLst>
                <a:path w="472133" h="349150">
                  <a:moveTo>
                    <a:pt x="0" y="0"/>
                  </a:moveTo>
                  <a:lnTo>
                    <a:pt x="472133" y="0"/>
                  </a:lnTo>
                  <a:lnTo>
                    <a:pt x="472133" y="349151"/>
                  </a:lnTo>
                  <a:lnTo>
                    <a:pt x="0" y="349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59521" y="218395"/>
              <a:ext cx="1040015" cy="217970"/>
            </a:xfrm>
            <a:custGeom>
              <a:avLst/>
              <a:gdLst/>
              <a:ahLst/>
              <a:cxnLst/>
              <a:rect l="l" t="t" r="r" b="b"/>
              <a:pathLst>
                <a:path w="1040015" h="217970">
                  <a:moveTo>
                    <a:pt x="0" y="0"/>
                  </a:moveTo>
                  <a:lnTo>
                    <a:pt x="1040016" y="0"/>
                  </a:lnTo>
                  <a:lnTo>
                    <a:pt x="1040016" y="217970"/>
                  </a:lnTo>
                  <a:lnTo>
                    <a:pt x="0" y="21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21082" y="0"/>
              <a:ext cx="654761" cy="654761"/>
            </a:xfrm>
            <a:custGeom>
              <a:avLst/>
              <a:gdLst/>
              <a:ahLst/>
              <a:cxnLst/>
              <a:rect l="l" t="t" r="r" b="b"/>
              <a:pathLst>
                <a:path w="654761" h="654761">
                  <a:moveTo>
                    <a:pt x="0" y="0"/>
                  </a:moveTo>
                  <a:lnTo>
                    <a:pt x="654760" y="0"/>
                  </a:lnTo>
                  <a:lnTo>
                    <a:pt x="654760" y="654761"/>
                  </a:lnTo>
                  <a:lnTo>
                    <a:pt x="0" y="65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22515" y="5021847"/>
            <a:ext cx="2691565" cy="175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5"/>
              </a:lnSpc>
            </a:pPr>
            <a:r>
              <a:rPr lang="en-US" sz="190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Escanea</a:t>
            </a:r>
            <a:r>
              <a:rPr lang="en-US" sz="190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este</a:t>
            </a:r>
            <a:r>
              <a:rPr lang="en-US" sz="190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QR y </a:t>
            </a:r>
            <a:r>
              <a:rPr lang="en-US" sz="190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sube</a:t>
            </a:r>
            <a:r>
              <a:rPr lang="en-US" sz="190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al </a:t>
            </a:r>
            <a:r>
              <a:rPr lang="en-US" sz="1909" b="1" dirty="0">
                <a:solidFill>
                  <a:srgbClr val="DFFE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Mapa de </a:t>
            </a:r>
            <a:r>
              <a:rPr lang="en-US" sz="1909" b="1" dirty="0" err="1">
                <a:solidFill>
                  <a:srgbClr val="DFFE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Narrativas</a:t>
            </a:r>
            <a:r>
              <a:rPr lang="en-US" sz="1909" b="1" dirty="0">
                <a:solidFill>
                  <a:srgbClr val="DFFE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9" b="1" dirty="0" err="1">
                <a:solidFill>
                  <a:srgbClr val="DFFE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Climáticas</a:t>
            </a:r>
            <a:r>
              <a:rPr lang="en-US" sz="1909" b="1" dirty="0">
                <a:solidFill>
                  <a:srgbClr val="DFFE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1909" b="1" dirty="0" err="1">
                <a:solidFill>
                  <a:srgbClr val="DFFE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Bla</a:t>
            </a:r>
            <a:r>
              <a:rPr lang="en-US" sz="1909" b="1" dirty="0">
                <a:solidFill>
                  <a:srgbClr val="DFFE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9" b="1" dirty="0" err="1">
                <a:solidFill>
                  <a:srgbClr val="DFFE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Bla</a:t>
            </a:r>
            <a:r>
              <a:rPr lang="en-US" sz="1909" b="1" dirty="0">
                <a:solidFill>
                  <a:srgbClr val="DFFE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LAB</a:t>
            </a:r>
            <a:r>
              <a:rPr lang="en-US" sz="190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</a:t>
            </a:r>
            <a:r>
              <a:rPr lang="en-US" sz="190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postura</a:t>
            </a:r>
            <a:r>
              <a:rPr lang="en-US" sz="190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sobre</a:t>
            </a:r>
            <a:r>
              <a:rPr lang="en-US" sz="190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cualquier</a:t>
            </a:r>
            <a:r>
              <a:rPr lang="en-US" sz="190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tema</a:t>
            </a:r>
            <a:r>
              <a:rPr lang="en-US" sz="190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relacionado</a:t>
            </a:r>
            <a:r>
              <a:rPr lang="en-US" sz="190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41930" y="1380169"/>
            <a:ext cx="4676141" cy="86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6"/>
              </a:lnSpc>
            </a:pPr>
            <a:r>
              <a:rPr lang="en-US" sz="2504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PUNTO DE RECOGIDA DE NARRATIVAS CLIMÁTICAS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25690" y="2631580"/>
            <a:ext cx="5325323" cy="1210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0"/>
              </a:lnSpc>
            </a:pPr>
            <a:r>
              <a:rPr lang="en-US" sz="247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¿</a:t>
            </a:r>
            <a:r>
              <a:rPr lang="en-US" sz="247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Quieres</a:t>
            </a:r>
            <a:r>
              <a:rPr lang="en-US" sz="247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que </a:t>
            </a:r>
            <a:r>
              <a:rPr lang="en-US" sz="247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otras</a:t>
            </a:r>
            <a:r>
              <a:rPr lang="en-US" sz="247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personas </a:t>
            </a:r>
            <a:r>
              <a:rPr lang="en-US" sz="247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sepan</a:t>
            </a:r>
            <a:r>
              <a:rPr lang="en-US" sz="247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lo que </a:t>
            </a:r>
            <a:r>
              <a:rPr lang="en-US" sz="247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piensas</a:t>
            </a:r>
            <a:r>
              <a:rPr lang="en-US" sz="247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7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sobre</a:t>
            </a:r>
            <a:r>
              <a:rPr lang="en-US" sz="247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7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</a:t>
            </a:r>
            <a:r>
              <a:rPr lang="en-US" sz="247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7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cambio</a:t>
            </a:r>
            <a:r>
              <a:rPr lang="en-US" sz="247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77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climático</a:t>
            </a:r>
            <a:r>
              <a:rPr lang="en-US" sz="2477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 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6973" y="7817350"/>
            <a:ext cx="1189589" cy="11895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1001" y="3934019"/>
            <a:ext cx="1908711" cy="667812"/>
          </a:xfrm>
          <a:custGeom>
            <a:avLst/>
            <a:gdLst/>
            <a:ahLst/>
            <a:cxnLst/>
            <a:rect l="l" t="t" r="r" b="b"/>
            <a:pathLst>
              <a:path w="1908711" h="667812">
                <a:moveTo>
                  <a:pt x="0" y="0"/>
                </a:moveTo>
                <a:lnTo>
                  <a:pt x="1908712" y="0"/>
                </a:lnTo>
                <a:lnTo>
                  <a:pt x="1908712" y="667812"/>
                </a:lnTo>
                <a:lnTo>
                  <a:pt x="0" y="6678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281001" y="4707299"/>
            <a:ext cx="6864891" cy="820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7"/>
              </a:lnSpc>
            </a:pPr>
            <a:r>
              <a:rPr lang="en-US" sz="941" i="1" spc="10">
                <a:solidFill>
                  <a:srgbClr val="5C5B5A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Los contenidos, datos y materiales del Observatorio de Narrativas Climáticas se publican bajo licencia Creative Commons Atribución-CompartirIgual 4.0 Internacional (CC BY-SA 4.0). Esto significa que puedes copiar, redistribuir, remezclar, transformar y crear a partir de este material para cualquier finalidad, incluso comercial, siempre que cites la fuente y compartas las obras derivadas bajo la misma licencia.</a:t>
            </a:r>
          </a:p>
          <a:p>
            <a:pPr algn="l">
              <a:lnSpc>
                <a:spcPts val="1317"/>
              </a:lnSpc>
            </a:pPr>
            <a:endParaRPr lang="en-US" sz="941" i="1" spc="10">
              <a:solidFill>
                <a:srgbClr val="5C5B5A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Personalizado</PresentationFormat>
  <Paragraphs>26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Calibri</vt:lpstr>
      <vt:lpstr>Arial</vt:lpstr>
      <vt:lpstr>Open Sans Bold</vt:lpstr>
      <vt:lpstr>Open Sans Bold Italics</vt:lpstr>
      <vt:lpstr>Open Sans Italics</vt:lpstr>
      <vt:lpstr>Open Sans</vt:lpstr>
      <vt:lpstr>Neue Montreal Medium</vt:lpstr>
      <vt:lpstr>Arimo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6 Observatorio BBL Ciudadanía</dc:title>
  <cp:lastModifiedBy>Laura Barrera</cp:lastModifiedBy>
  <cp:revision>2</cp:revision>
  <dcterms:created xsi:type="dcterms:W3CDTF">2006-08-16T00:00:00Z</dcterms:created>
  <dcterms:modified xsi:type="dcterms:W3CDTF">2025-09-26T09:20:44Z</dcterms:modified>
  <dc:identifier>DAGzBprhOLk</dc:identifier>
</cp:coreProperties>
</file>