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Lst>
  <p:sldSz cx="7556500" cy="10693400"/>
  <p:notesSz cx="6858000" cy="9144000"/>
  <p:embeddedFontLst>
    <p:embeddedFont>
      <p:font typeface="Neue Montreal Medium" charset="1" panose="00000400000000000000"/>
      <p:regular r:id="rId10"/>
    </p:embeddedFont>
    <p:embeddedFont>
      <p:font typeface="Open Sans Bold" charset="1" panose="020B0806030504020204"/>
      <p:regular r:id="rId11"/>
    </p:embeddedFont>
    <p:embeddedFont>
      <p:font typeface="Open Sans Italics" charset="1" panose="020B0606030504020204"/>
      <p:regular r:id="rId12"/>
    </p:embeddedFont>
    <p:embeddedFont>
      <p:font typeface="Open Sans Bold Italics" charset="1" panose="020B0806030504020204"/>
      <p:regular r:id="rId13"/>
    </p:embeddedFont>
    <p:embeddedFont>
      <p:font typeface="Arimo Bold" charset="1" panose="020B0704020202020204"/>
      <p:regular r:id="rId14"/>
    </p:embeddedFont>
    <p:embeddedFont>
      <p:font typeface="Open Sans" charset="1" panose="020B0606030504020204"/>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12" Target="fonts/font12.fntdata" Type="http://schemas.openxmlformats.org/officeDocument/2006/relationships/font"/><Relationship Id="rId13" Target="fonts/font13.fntdata" Type="http://schemas.openxmlformats.org/officeDocument/2006/relationships/font"/><Relationship Id="rId14" Target="fonts/font14.fntdata" Type="http://schemas.openxmlformats.org/officeDocument/2006/relationships/font"/><Relationship Id="rId15" Target="fonts/font15.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https://blablalab.eu/observatorio-narrativas-climaticas/#:~:text=Mapa%20de%20Narrativas%20Clim%C3%A1ticas%20de%20Espa%C3%B1a" TargetMode="External" Type="http://schemas.openxmlformats.org/officeDocument/2006/relationships/hyperlink"/><Relationship Id="rId3" Target="http://www.blablalab.eu" TargetMode="External" Type="http://schemas.openxmlformats.org/officeDocument/2006/relationships/hyperlink"/><Relationship Id="rId4" Target="../media/image1.png" Type="http://schemas.openxmlformats.org/officeDocument/2006/relationships/image"/><Relationship Id="rId5" Target="../media/image2.png" Type="http://schemas.openxmlformats.org/officeDocument/2006/relationships/image"/><Relationship Id="rId6" Target="../media/image3.png" Type="http://schemas.openxmlformats.org/officeDocument/2006/relationships/image"/><Relationship Id="rId7" Target="../media/image4.png" Type="http://schemas.openxmlformats.org/officeDocument/2006/relationships/image"/><Relationship Id="rId8" Target="../media/image5.svg" Type="http://schemas.openxmlformats.org/officeDocument/2006/relationships/image"/><Relationship Id="rId9" Target="../media/image6.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3.png" Type="http://schemas.openxmlformats.org/officeDocument/2006/relationships/image"/><Relationship Id="rId11" Target="../media/image4.png" Type="http://schemas.openxmlformats.org/officeDocument/2006/relationships/image"/><Relationship Id="rId12" Target="../media/image5.svg" Type="http://schemas.openxmlformats.org/officeDocument/2006/relationships/image"/><Relationship Id="rId13" Target="../media/image13.png" Type="http://schemas.openxmlformats.org/officeDocument/2006/relationships/image"/><Relationship Id="rId14" Target="../media/image14.png" Type="http://schemas.openxmlformats.org/officeDocument/2006/relationships/image"/><Relationship Id="rId2" Target="../media/image7.png" Type="http://schemas.openxmlformats.org/officeDocument/2006/relationships/image"/><Relationship Id="rId3" Target="../media/image8.svg" Type="http://schemas.openxmlformats.org/officeDocument/2006/relationships/image"/><Relationship Id="rId4" Target="../media/image9.png" Type="http://schemas.openxmlformats.org/officeDocument/2006/relationships/image"/><Relationship Id="rId5" Target="../media/image10.svg" Type="http://schemas.openxmlformats.org/officeDocument/2006/relationships/image"/><Relationship Id="rId6" Target="../media/image11.png" Type="http://schemas.openxmlformats.org/officeDocument/2006/relationships/image"/><Relationship Id="rId7" Target="../media/image12.svg" Type="http://schemas.openxmlformats.org/officeDocument/2006/relationships/image"/><Relationship Id="rId8" Target="../media/image1.png" Type="http://schemas.openxmlformats.org/officeDocument/2006/relationships/image"/><Relationship Id="rId9"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5.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712761" y="1081936"/>
            <a:ext cx="4134478" cy="933630"/>
            <a:chOff x="0" y="0"/>
            <a:chExt cx="5512637" cy="1244840"/>
          </a:xfrm>
        </p:grpSpPr>
        <p:sp>
          <p:nvSpPr>
            <p:cNvPr name="Freeform 3" id="3"/>
            <p:cNvSpPr/>
            <p:nvPr/>
          </p:nvSpPr>
          <p:spPr>
            <a:xfrm flipH="false" flipV="false" rot="0">
              <a:off x="1146361" y="192709"/>
              <a:ext cx="1206205" cy="859421"/>
            </a:xfrm>
            <a:custGeom>
              <a:avLst/>
              <a:gdLst/>
              <a:ahLst/>
              <a:cxnLst/>
              <a:rect r="r" b="b" t="t" l="l"/>
              <a:pathLst>
                <a:path h="859421" w="1206205">
                  <a:moveTo>
                    <a:pt x="0" y="0"/>
                  </a:moveTo>
                  <a:lnTo>
                    <a:pt x="1206205" y="0"/>
                  </a:lnTo>
                  <a:lnTo>
                    <a:pt x="1206205" y="859421"/>
                  </a:lnTo>
                  <a:lnTo>
                    <a:pt x="0" y="859421"/>
                  </a:lnTo>
                  <a:lnTo>
                    <a:pt x="0" y="0"/>
                  </a:lnTo>
                  <a:close/>
                </a:path>
              </a:pathLst>
            </a:custGeom>
            <a:blipFill>
              <a:blip r:embed="rId2"/>
              <a:stretch>
                <a:fillRect l="0" t="0" r="0" b="0"/>
              </a:stretch>
            </a:blipFill>
          </p:spPr>
        </p:sp>
        <p:sp>
          <p:nvSpPr>
            <p:cNvPr name="Freeform 4" id="4"/>
            <p:cNvSpPr/>
            <p:nvPr/>
          </p:nvSpPr>
          <p:spPr>
            <a:xfrm flipH="false" flipV="false" rot="0">
              <a:off x="0" y="290515"/>
              <a:ext cx="897625" cy="663809"/>
            </a:xfrm>
            <a:custGeom>
              <a:avLst/>
              <a:gdLst/>
              <a:ahLst/>
              <a:cxnLst/>
              <a:rect r="r" b="b" t="t" l="l"/>
              <a:pathLst>
                <a:path h="663809" w="897625">
                  <a:moveTo>
                    <a:pt x="0" y="0"/>
                  </a:moveTo>
                  <a:lnTo>
                    <a:pt x="897625" y="0"/>
                  </a:lnTo>
                  <a:lnTo>
                    <a:pt x="897625" y="663809"/>
                  </a:lnTo>
                  <a:lnTo>
                    <a:pt x="0" y="663809"/>
                  </a:lnTo>
                  <a:lnTo>
                    <a:pt x="0" y="0"/>
                  </a:lnTo>
                  <a:close/>
                </a:path>
              </a:pathLst>
            </a:custGeom>
            <a:blipFill>
              <a:blip r:embed="rId3"/>
              <a:stretch>
                <a:fillRect l="0" t="0" r="0" b="0"/>
              </a:stretch>
            </a:blipFill>
          </p:spPr>
        </p:sp>
        <p:sp>
          <p:nvSpPr>
            <p:cNvPr name="Freeform 5" id="5"/>
            <p:cNvSpPr/>
            <p:nvPr/>
          </p:nvSpPr>
          <p:spPr>
            <a:xfrm flipH="false" flipV="false" rot="0">
              <a:off x="3535347" y="415216"/>
              <a:ext cx="1977291" cy="414407"/>
            </a:xfrm>
            <a:custGeom>
              <a:avLst/>
              <a:gdLst/>
              <a:ahLst/>
              <a:cxnLst/>
              <a:rect r="r" b="b" t="t" l="l"/>
              <a:pathLst>
                <a:path h="414407" w="1977291">
                  <a:moveTo>
                    <a:pt x="0" y="0"/>
                  </a:moveTo>
                  <a:lnTo>
                    <a:pt x="1977290" y="0"/>
                  </a:lnTo>
                  <a:lnTo>
                    <a:pt x="1977290" y="414407"/>
                  </a:lnTo>
                  <a:lnTo>
                    <a:pt x="0" y="414407"/>
                  </a:lnTo>
                  <a:lnTo>
                    <a:pt x="0" y="0"/>
                  </a:lnTo>
                  <a:close/>
                </a:path>
              </a:pathLst>
            </a:custGeom>
            <a:blipFill>
              <a:blip r:embed="rId4"/>
              <a:stretch>
                <a:fillRect l="0" t="0" r="0" b="0"/>
              </a:stretch>
            </a:blipFill>
          </p:spPr>
        </p:sp>
        <p:sp>
          <p:nvSpPr>
            <p:cNvPr name="Freeform 6" id="6"/>
            <p:cNvSpPr/>
            <p:nvPr/>
          </p:nvSpPr>
          <p:spPr>
            <a:xfrm flipH="false" flipV="false" rot="0">
              <a:off x="2321536" y="0"/>
              <a:ext cx="1244840" cy="1244840"/>
            </a:xfrm>
            <a:custGeom>
              <a:avLst/>
              <a:gdLst/>
              <a:ahLst/>
              <a:cxnLst/>
              <a:rect r="r" b="b" t="t" l="l"/>
              <a:pathLst>
                <a:path h="1244840" w="1244840">
                  <a:moveTo>
                    <a:pt x="0" y="0"/>
                  </a:moveTo>
                  <a:lnTo>
                    <a:pt x="1244840" y="0"/>
                  </a:lnTo>
                  <a:lnTo>
                    <a:pt x="1244840" y="1244840"/>
                  </a:lnTo>
                  <a:lnTo>
                    <a:pt x="0" y="1244840"/>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grpSp>
      <p:sp>
        <p:nvSpPr>
          <p:cNvPr name="TextBox 7" id="7"/>
          <p:cNvSpPr txBox="true"/>
          <p:nvPr/>
        </p:nvSpPr>
        <p:spPr>
          <a:xfrm rot="0">
            <a:off x="972233" y="3337449"/>
            <a:ext cx="5615533" cy="4731158"/>
          </a:xfrm>
          <a:prstGeom prst="rect">
            <a:avLst/>
          </a:prstGeom>
        </p:spPr>
        <p:txBody>
          <a:bodyPr anchor="t" rtlCol="false" tIns="0" lIns="0" bIns="0" rIns="0">
            <a:spAutoFit/>
          </a:bodyPr>
          <a:lstStyle/>
          <a:p>
            <a:pPr algn="ctr">
              <a:lnSpc>
                <a:spcPts val="1200"/>
              </a:lnSpc>
            </a:pPr>
          </a:p>
          <a:p>
            <a:pPr algn="ctr">
              <a:lnSpc>
                <a:spcPts val="4480"/>
              </a:lnSpc>
            </a:pPr>
          </a:p>
          <a:p>
            <a:pPr algn="ctr">
              <a:lnSpc>
                <a:spcPts val="1679"/>
              </a:lnSpc>
            </a:pPr>
          </a:p>
          <a:p>
            <a:pPr algn="ctr">
              <a:lnSpc>
                <a:spcPts val="1679"/>
              </a:lnSpc>
            </a:pPr>
          </a:p>
          <a:p>
            <a:pPr algn="ctr">
              <a:lnSpc>
                <a:spcPts val="1679"/>
              </a:lnSpc>
            </a:pPr>
            <a:r>
              <a:rPr lang="en-US" sz="1200" b="true">
                <a:solidFill>
                  <a:srgbClr val="000000"/>
                </a:solidFill>
                <a:latin typeface="Neue Montreal Medium"/>
                <a:ea typeface="Neue Montreal Medium"/>
                <a:cs typeface="Neue Montreal Medium"/>
                <a:sym typeface="Neue Montreal Medium"/>
              </a:rPr>
              <a:t> </a:t>
            </a:r>
          </a:p>
          <a:p>
            <a:pPr algn="ctr">
              <a:lnSpc>
                <a:spcPts val="4088"/>
              </a:lnSpc>
            </a:pPr>
            <a:r>
              <a:rPr lang="en-US" sz="4753" b="true">
                <a:solidFill>
                  <a:srgbClr val="000000"/>
                </a:solidFill>
                <a:latin typeface="Open Sans Bold"/>
                <a:ea typeface="Open Sans Bold"/>
                <a:cs typeface="Open Sans Bold"/>
                <a:sym typeface="Open Sans Bold"/>
              </a:rPr>
              <a:t>Kl</a:t>
            </a:r>
            <a:r>
              <a:rPr lang="en-US" sz="4753" b="true">
                <a:solidFill>
                  <a:srgbClr val="000000"/>
                </a:solidFill>
                <a:latin typeface="Open Sans Bold"/>
                <a:ea typeface="Open Sans Bold"/>
                <a:cs typeface="Open Sans Bold"/>
                <a:sym typeface="Open Sans Bold"/>
              </a:rPr>
              <a:t>ima narrazioen bilketa-puntua</a:t>
            </a:r>
          </a:p>
          <a:p>
            <a:pPr algn="ctr">
              <a:lnSpc>
                <a:spcPts val="2598"/>
              </a:lnSpc>
            </a:pPr>
          </a:p>
          <a:p>
            <a:pPr algn="ctr">
              <a:lnSpc>
                <a:spcPts val="2380"/>
              </a:lnSpc>
            </a:pPr>
            <a:r>
              <a:rPr lang="en-US" sz="2183" i="true">
                <a:solidFill>
                  <a:srgbClr val="737373"/>
                </a:solidFill>
                <a:latin typeface="Open Sans Italics"/>
                <a:ea typeface="Open Sans Italics"/>
                <a:cs typeface="Open Sans Italics"/>
                <a:sym typeface="Open Sans Italics"/>
              </a:rPr>
              <a:t>Parte hartu </a:t>
            </a:r>
            <a:r>
              <a:rPr lang="en-US" sz="2183" i="true">
                <a:solidFill>
                  <a:srgbClr val="737373"/>
                </a:solidFill>
                <a:latin typeface="Open Sans Italics"/>
                <a:ea typeface="Open Sans Italics"/>
                <a:cs typeface="Open Sans Italics"/>
                <a:sym typeface="Open Sans Italics"/>
              </a:rPr>
              <a:t>he</a:t>
            </a:r>
            <a:r>
              <a:rPr lang="en-US" sz="2183" i="true">
                <a:solidFill>
                  <a:srgbClr val="737373"/>
                </a:solidFill>
                <a:latin typeface="Open Sans Italics"/>
                <a:ea typeface="Open Sans Italics"/>
                <a:cs typeface="Open Sans Italics"/>
                <a:sym typeface="Open Sans Italics"/>
              </a:rPr>
              <a:t>rritarren entzuketa eta narrazio sarean. </a:t>
            </a:r>
          </a:p>
          <a:p>
            <a:pPr algn="ctr">
              <a:lnSpc>
                <a:spcPts val="5149"/>
              </a:lnSpc>
            </a:pPr>
          </a:p>
          <a:p>
            <a:pPr algn="ctr">
              <a:lnSpc>
                <a:spcPts val="1775"/>
              </a:lnSpc>
            </a:pPr>
            <a:r>
              <a:rPr lang="en-US" b="true" sz="1267" i="true">
                <a:solidFill>
                  <a:srgbClr val="000000"/>
                </a:solidFill>
                <a:latin typeface="Open Sans Bold Italics"/>
                <a:ea typeface="Open Sans Bold Italics"/>
                <a:cs typeface="Open Sans Bold Italics"/>
                <a:sym typeface="Open Sans Bold Italics"/>
              </a:rPr>
              <a:t>Bl</a:t>
            </a:r>
            <a:r>
              <a:rPr lang="en-US" b="true" sz="1267" i="true">
                <a:solidFill>
                  <a:srgbClr val="000000"/>
                </a:solidFill>
                <a:latin typeface="Open Sans Bold Italics"/>
                <a:ea typeface="Open Sans Bold Italics"/>
                <a:cs typeface="Open Sans Bold Italics"/>
                <a:sym typeface="Open Sans Bold Italics"/>
              </a:rPr>
              <a:t>a Bla LABen Klima Narrazioen Behatokia</a:t>
            </a:r>
          </a:p>
          <a:p>
            <a:pPr algn="ctr">
              <a:lnSpc>
                <a:spcPts val="1775"/>
              </a:lnSpc>
            </a:pPr>
            <a:r>
              <a:rPr lang="en-US" b="true" sz="1267">
                <a:solidFill>
                  <a:srgbClr val="BAB9BC"/>
                </a:solidFill>
                <a:latin typeface="Open Sans Bold"/>
                <a:ea typeface="Open Sans Bold"/>
                <a:cs typeface="Open Sans Bold"/>
                <a:sym typeface="Open Sans Bold"/>
              </a:rPr>
              <a:t>2025eko iraila </a:t>
            </a:r>
          </a:p>
          <a:p>
            <a:pPr algn="ctr">
              <a:lnSpc>
                <a:spcPts val="3034"/>
              </a:lnSpc>
            </a:pP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557549" y="2579276"/>
            <a:ext cx="8260097" cy="4716198"/>
            <a:chOff x="0" y="0"/>
            <a:chExt cx="6771346" cy="3866179"/>
          </a:xfrm>
        </p:grpSpPr>
        <p:sp>
          <p:nvSpPr>
            <p:cNvPr name="Freeform 3" id="3"/>
            <p:cNvSpPr/>
            <p:nvPr/>
          </p:nvSpPr>
          <p:spPr>
            <a:xfrm flipH="false" flipV="false" rot="0">
              <a:off x="0" y="0"/>
              <a:ext cx="6771346" cy="3866179"/>
            </a:xfrm>
            <a:custGeom>
              <a:avLst/>
              <a:gdLst/>
              <a:ahLst/>
              <a:cxnLst/>
              <a:rect r="r" b="b" t="t" l="l"/>
              <a:pathLst>
                <a:path h="3866179" w="6771346">
                  <a:moveTo>
                    <a:pt x="0" y="0"/>
                  </a:moveTo>
                  <a:lnTo>
                    <a:pt x="6771346" y="0"/>
                  </a:lnTo>
                  <a:lnTo>
                    <a:pt x="6771346" y="3866179"/>
                  </a:lnTo>
                  <a:lnTo>
                    <a:pt x="0" y="3866179"/>
                  </a:lnTo>
                  <a:close/>
                </a:path>
              </a:pathLst>
            </a:custGeom>
            <a:solidFill>
              <a:srgbClr val="BAB9BC">
                <a:alpha val="30980"/>
              </a:srgbClr>
            </a:solidFill>
          </p:spPr>
        </p:sp>
        <p:sp>
          <p:nvSpPr>
            <p:cNvPr name="TextBox 4" id="4"/>
            <p:cNvSpPr txBox="true"/>
            <p:nvPr/>
          </p:nvSpPr>
          <p:spPr>
            <a:xfrm>
              <a:off x="0" y="-9525"/>
              <a:ext cx="6771346" cy="3875704"/>
            </a:xfrm>
            <a:prstGeom prst="rect">
              <a:avLst/>
            </a:prstGeom>
          </p:spPr>
          <p:txBody>
            <a:bodyPr anchor="ctr" rtlCol="false" tIns="16321" lIns="16321" bIns="16321" rIns="16321"/>
            <a:lstStyle/>
            <a:p>
              <a:pPr algn="ctr">
                <a:lnSpc>
                  <a:spcPts val="615"/>
                </a:lnSpc>
              </a:pPr>
            </a:p>
          </p:txBody>
        </p:sp>
      </p:grpSp>
      <p:sp>
        <p:nvSpPr>
          <p:cNvPr name="TextBox 5" id="5"/>
          <p:cNvSpPr txBox="true"/>
          <p:nvPr/>
        </p:nvSpPr>
        <p:spPr>
          <a:xfrm rot="0">
            <a:off x="543768" y="2769617"/>
            <a:ext cx="6637690" cy="4109529"/>
          </a:xfrm>
          <a:prstGeom prst="rect">
            <a:avLst/>
          </a:prstGeom>
        </p:spPr>
        <p:txBody>
          <a:bodyPr anchor="t" rtlCol="false" tIns="0" lIns="0" bIns="0" rIns="0">
            <a:spAutoFit/>
          </a:bodyPr>
          <a:lstStyle/>
          <a:p>
            <a:pPr algn="l" marL="0" indent="0" lvl="0">
              <a:lnSpc>
                <a:spcPts val="1865"/>
              </a:lnSpc>
            </a:pPr>
            <a:r>
              <a:rPr lang="en-US" sz="1332" i="true" spc="14">
                <a:solidFill>
                  <a:srgbClr val="5C5B5A"/>
                </a:solidFill>
                <a:latin typeface="Open Sans Italics"/>
                <a:ea typeface="Open Sans Italics"/>
                <a:cs typeface="Open Sans Italics"/>
                <a:sym typeface="Open Sans Italics"/>
              </a:rPr>
              <a:t>Dokumentu hau zure Klima Narrazioen Bilketa-puntu propioa inprimatzeko eta herritarren entzuketa eta narrazio sarea zabaltzen laguntzeko sortu da. </a:t>
            </a:r>
          </a:p>
          <a:p>
            <a:pPr algn="l" marL="0" indent="0" lvl="0">
              <a:lnSpc>
                <a:spcPts val="1865"/>
              </a:lnSpc>
            </a:pPr>
          </a:p>
          <a:p>
            <a:pPr algn="l" marL="0" indent="0" lvl="0">
              <a:lnSpc>
                <a:spcPts val="1865"/>
              </a:lnSpc>
              <a:spcBef>
                <a:spcPct val="0"/>
              </a:spcBef>
            </a:pPr>
            <a:r>
              <a:rPr lang="en-US" sz="1332" i="true" spc="14">
                <a:solidFill>
                  <a:srgbClr val="5C5B5A"/>
                </a:solidFill>
                <a:latin typeface="Open Sans Italics"/>
                <a:ea typeface="Open Sans Italics"/>
                <a:cs typeface="Open Sans Italics"/>
                <a:sym typeface="Open Sans Italics"/>
              </a:rPr>
              <a:t>Dokumentu hau deskargatu eta hurrengo orria inprimatu dezakezu; bertan, QR kodea duen eredua aurkituko duzu. QR kode hori jendeak maiz hitz egiten, iritzia ematen edo elkarrizketak partekatzen dituen zure herriko leku batean jarri besterik ez duzu: liburutegi batean, taberna batean, osasun-zentro batean, plaza batean, erakusleiho batean, bizilagun-erkidego batean. Zure herriko leku batean jartzean, jendeak klimari buruzko narrazioak bidali ahal izango ditu eta entzuketa publikoaren sarea hazten jarraituko du. </a:t>
            </a:r>
          </a:p>
          <a:p>
            <a:pPr algn="l" marL="0" indent="0" lvl="0">
              <a:lnSpc>
                <a:spcPts val="1865"/>
              </a:lnSpc>
              <a:spcBef>
                <a:spcPct val="0"/>
              </a:spcBef>
            </a:pPr>
          </a:p>
          <a:p>
            <a:pPr algn="l" marL="0" indent="0" lvl="0">
              <a:lnSpc>
                <a:spcPts val="1865"/>
              </a:lnSpc>
              <a:spcBef>
                <a:spcPct val="0"/>
              </a:spcBef>
            </a:pPr>
            <a:r>
              <a:rPr lang="en-US" sz="1332" i="true" spc="14">
                <a:solidFill>
                  <a:srgbClr val="5C5B5A"/>
                </a:solidFill>
                <a:latin typeface="Open Sans Italics"/>
                <a:ea typeface="Open Sans Italics"/>
                <a:cs typeface="Open Sans Italics"/>
                <a:sym typeface="Open Sans Italics"/>
              </a:rPr>
              <a:t>Edozein pertsonak QR kodea eskaneatu eta klima-aldaketari buruz pentsatzen edo sentitzen duena partekatu ahal izango du. Biltzen den guztiarekin Bla Bla LAB </a:t>
            </a:r>
            <a:r>
              <a:rPr lang="en-US" sz="1332" i="true" spc="14" u="sng">
                <a:solidFill>
                  <a:srgbClr val="004AAD"/>
                </a:solidFill>
                <a:latin typeface="Open Sans Italics"/>
                <a:ea typeface="Open Sans Italics"/>
                <a:cs typeface="Open Sans Italics"/>
                <a:sym typeface="Open Sans Italics"/>
                <a:hlinkClick r:id="rId2" tooltip="https://blablalab.eu/observatorio-narrativas-climaticas/#:~:text=Mapa%20de%20Narrativas%20Clim%C3%A1ticas%20de%20Espa%C3%B1a"/>
              </a:rPr>
              <a:t>Behatokiaren Narrazioen Mapa</a:t>
            </a:r>
            <a:r>
              <a:rPr lang="en-US" sz="1332" i="true" spc="14">
                <a:solidFill>
                  <a:srgbClr val="5C5B5A"/>
                </a:solidFill>
                <a:latin typeface="Open Sans Italics"/>
                <a:ea typeface="Open Sans Italics"/>
                <a:cs typeface="Open Sans Italics"/>
                <a:sym typeface="Open Sans Italics"/>
              </a:rPr>
              <a:t> elikatuko da, eta horrek Espainiako txoko guztietan krisi klimatikoa nola bizi den hobeto ulertzen lagunduko digu.</a:t>
            </a:r>
          </a:p>
          <a:p>
            <a:pPr algn="l" marL="0" indent="0" lvl="0">
              <a:lnSpc>
                <a:spcPts val="1865"/>
              </a:lnSpc>
              <a:spcBef>
                <a:spcPct val="0"/>
              </a:spcBef>
            </a:pPr>
          </a:p>
          <a:p>
            <a:pPr algn="l" marL="0" indent="0" lvl="0">
              <a:lnSpc>
                <a:spcPts val="1865"/>
              </a:lnSpc>
              <a:spcBef>
                <a:spcPct val="0"/>
              </a:spcBef>
            </a:pPr>
            <a:r>
              <a:rPr lang="en-US" b="true" sz="1332" i="true" spc="14">
                <a:solidFill>
                  <a:srgbClr val="5C5B5A"/>
                </a:solidFill>
                <a:latin typeface="Open Sans Bold Italics"/>
                <a:ea typeface="Open Sans Bold Italics"/>
                <a:cs typeface="Open Sans Bold Italics"/>
                <a:sym typeface="Open Sans Bold Italics"/>
              </a:rPr>
              <a:t>Parte hartu puntu hauen sare nazional bat sortzeko, herritar gisa gehien axola zaizkigun elkarrizketak gertatu ohi diren lekuetan.</a:t>
            </a:r>
          </a:p>
        </p:txBody>
      </p:sp>
      <p:sp>
        <p:nvSpPr>
          <p:cNvPr name="TextBox 6" id="6"/>
          <p:cNvSpPr txBox="true"/>
          <p:nvPr/>
        </p:nvSpPr>
        <p:spPr>
          <a:xfrm rot="0">
            <a:off x="4727232" y="7710886"/>
            <a:ext cx="1754152" cy="219702"/>
          </a:xfrm>
          <a:prstGeom prst="rect">
            <a:avLst/>
          </a:prstGeom>
        </p:spPr>
        <p:txBody>
          <a:bodyPr anchor="t" rtlCol="false" tIns="0" lIns="0" bIns="0" rIns="0">
            <a:spAutoFit/>
          </a:bodyPr>
          <a:lstStyle/>
          <a:p>
            <a:pPr algn="l" marL="0" indent="0" lvl="0">
              <a:lnSpc>
                <a:spcPts val="1737"/>
              </a:lnSpc>
            </a:pPr>
            <a:r>
              <a:rPr lang="en-US" b="true" sz="1241" u="sng">
                <a:solidFill>
                  <a:srgbClr val="004AAD"/>
                </a:solidFill>
                <a:latin typeface="Arimo Bold"/>
                <a:ea typeface="Arimo Bold"/>
                <a:cs typeface="Arimo Bold"/>
                <a:sym typeface="Arimo Bold"/>
                <a:hlinkClick r:id="rId3" tooltip="http://www.blablalab.eu"/>
              </a:rPr>
              <a:t>http://www.blablalab.eu</a:t>
            </a:r>
          </a:p>
        </p:txBody>
      </p:sp>
      <p:sp>
        <p:nvSpPr>
          <p:cNvPr name="TextBox 7" id="7"/>
          <p:cNvSpPr txBox="true"/>
          <p:nvPr/>
        </p:nvSpPr>
        <p:spPr>
          <a:xfrm rot="0">
            <a:off x="877354" y="7745559"/>
            <a:ext cx="3849878" cy="165409"/>
          </a:xfrm>
          <a:prstGeom prst="rect">
            <a:avLst/>
          </a:prstGeom>
        </p:spPr>
        <p:txBody>
          <a:bodyPr anchor="t" rtlCol="false" tIns="0" lIns="0" bIns="0" rIns="0">
            <a:spAutoFit/>
          </a:bodyPr>
          <a:lstStyle/>
          <a:p>
            <a:pPr algn="l" marL="0" indent="0" lvl="0">
              <a:lnSpc>
                <a:spcPts val="1382"/>
              </a:lnSpc>
              <a:spcBef>
                <a:spcPct val="0"/>
              </a:spcBef>
            </a:pPr>
            <a:r>
              <a:rPr lang="en-US" b="true" sz="987" spc="10">
                <a:solidFill>
                  <a:srgbClr val="000000"/>
                </a:solidFill>
                <a:latin typeface="Open Sans Bold"/>
                <a:ea typeface="Open Sans Bold"/>
                <a:cs typeface="Open Sans Bold"/>
                <a:sym typeface="Open Sans Bold"/>
              </a:rPr>
              <a:t>Bla Bla LAB</a:t>
            </a:r>
            <a:r>
              <a:rPr lang="en-US" sz="987" spc="10">
                <a:solidFill>
                  <a:srgbClr val="000000"/>
                </a:solidFill>
                <a:latin typeface="Open Sans"/>
                <a:ea typeface="Open Sans"/>
                <a:cs typeface="Open Sans"/>
                <a:sym typeface="Open Sans"/>
              </a:rPr>
              <a:t>-i buruz gehiago jakin nahi baduzu, egin klik hemen:</a:t>
            </a:r>
          </a:p>
        </p:txBody>
      </p:sp>
      <p:grpSp>
        <p:nvGrpSpPr>
          <p:cNvPr name="Group 8" id="8"/>
          <p:cNvGrpSpPr/>
          <p:nvPr/>
        </p:nvGrpSpPr>
        <p:grpSpPr>
          <a:xfrm rot="0">
            <a:off x="1712761" y="626011"/>
            <a:ext cx="4134478" cy="933630"/>
            <a:chOff x="0" y="0"/>
            <a:chExt cx="5512637" cy="1244840"/>
          </a:xfrm>
        </p:grpSpPr>
        <p:sp>
          <p:nvSpPr>
            <p:cNvPr name="Freeform 9" id="9"/>
            <p:cNvSpPr/>
            <p:nvPr/>
          </p:nvSpPr>
          <p:spPr>
            <a:xfrm flipH="false" flipV="false" rot="0">
              <a:off x="1146361" y="192709"/>
              <a:ext cx="1206205" cy="859421"/>
            </a:xfrm>
            <a:custGeom>
              <a:avLst/>
              <a:gdLst/>
              <a:ahLst/>
              <a:cxnLst/>
              <a:rect r="r" b="b" t="t" l="l"/>
              <a:pathLst>
                <a:path h="859421" w="1206205">
                  <a:moveTo>
                    <a:pt x="0" y="0"/>
                  </a:moveTo>
                  <a:lnTo>
                    <a:pt x="1206205" y="0"/>
                  </a:lnTo>
                  <a:lnTo>
                    <a:pt x="1206205" y="859421"/>
                  </a:lnTo>
                  <a:lnTo>
                    <a:pt x="0" y="859421"/>
                  </a:lnTo>
                  <a:lnTo>
                    <a:pt x="0" y="0"/>
                  </a:lnTo>
                  <a:close/>
                </a:path>
              </a:pathLst>
            </a:custGeom>
            <a:blipFill>
              <a:blip r:embed="rId4"/>
              <a:stretch>
                <a:fillRect l="0" t="0" r="0" b="0"/>
              </a:stretch>
            </a:blipFill>
          </p:spPr>
        </p:sp>
        <p:sp>
          <p:nvSpPr>
            <p:cNvPr name="Freeform 10" id="10"/>
            <p:cNvSpPr/>
            <p:nvPr/>
          </p:nvSpPr>
          <p:spPr>
            <a:xfrm flipH="false" flipV="false" rot="0">
              <a:off x="0" y="290515"/>
              <a:ext cx="897625" cy="663809"/>
            </a:xfrm>
            <a:custGeom>
              <a:avLst/>
              <a:gdLst/>
              <a:ahLst/>
              <a:cxnLst/>
              <a:rect r="r" b="b" t="t" l="l"/>
              <a:pathLst>
                <a:path h="663809" w="897625">
                  <a:moveTo>
                    <a:pt x="0" y="0"/>
                  </a:moveTo>
                  <a:lnTo>
                    <a:pt x="897625" y="0"/>
                  </a:lnTo>
                  <a:lnTo>
                    <a:pt x="897625" y="663809"/>
                  </a:lnTo>
                  <a:lnTo>
                    <a:pt x="0" y="663809"/>
                  </a:lnTo>
                  <a:lnTo>
                    <a:pt x="0" y="0"/>
                  </a:lnTo>
                  <a:close/>
                </a:path>
              </a:pathLst>
            </a:custGeom>
            <a:blipFill>
              <a:blip r:embed="rId5"/>
              <a:stretch>
                <a:fillRect l="0" t="0" r="0" b="0"/>
              </a:stretch>
            </a:blipFill>
          </p:spPr>
        </p:sp>
        <p:sp>
          <p:nvSpPr>
            <p:cNvPr name="Freeform 11" id="11"/>
            <p:cNvSpPr/>
            <p:nvPr/>
          </p:nvSpPr>
          <p:spPr>
            <a:xfrm flipH="false" flipV="false" rot="0">
              <a:off x="3535347" y="415216"/>
              <a:ext cx="1977291" cy="414407"/>
            </a:xfrm>
            <a:custGeom>
              <a:avLst/>
              <a:gdLst/>
              <a:ahLst/>
              <a:cxnLst/>
              <a:rect r="r" b="b" t="t" l="l"/>
              <a:pathLst>
                <a:path h="414407" w="1977291">
                  <a:moveTo>
                    <a:pt x="0" y="0"/>
                  </a:moveTo>
                  <a:lnTo>
                    <a:pt x="1977290" y="0"/>
                  </a:lnTo>
                  <a:lnTo>
                    <a:pt x="1977290" y="414407"/>
                  </a:lnTo>
                  <a:lnTo>
                    <a:pt x="0" y="414407"/>
                  </a:lnTo>
                  <a:lnTo>
                    <a:pt x="0" y="0"/>
                  </a:lnTo>
                  <a:close/>
                </a:path>
              </a:pathLst>
            </a:custGeom>
            <a:blipFill>
              <a:blip r:embed="rId6"/>
              <a:stretch>
                <a:fillRect l="0" t="0" r="0" b="0"/>
              </a:stretch>
            </a:blipFill>
          </p:spPr>
        </p:sp>
        <p:sp>
          <p:nvSpPr>
            <p:cNvPr name="Freeform 12" id="12"/>
            <p:cNvSpPr/>
            <p:nvPr/>
          </p:nvSpPr>
          <p:spPr>
            <a:xfrm flipH="false" flipV="false" rot="0">
              <a:off x="2321536" y="0"/>
              <a:ext cx="1244840" cy="1244840"/>
            </a:xfrm>
            <a:custGeom>
              <a:avLst/>
              <a:gdLst/>
              <a:ahLst/>
              <a:cxnLst/>
              <a:rect r="r" b="b" t="t" l="l"/>
              <a:pathLst>
                <a:path h="1244840" w="1244840">
                  <a:moveTo>
                    <a:pt x="0" y="0"/>
                  </a:moveTo>
                  <a:lnTo>
                    <a:pt x="1244840" y="0"/>
                  </a:lnTo>
                  <a:lnTo>
                    <a:pt x="1244840" y="1244840"/>
                  </a:lnTo>
                  <a:lnTo>
                    <a:pt x="0" y="1244840"/>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grpSp>
      <p:pic>
        <p:nvPicPr>
          <p:cNvPr name="Picture 13" id="13"/>
          <p:cNvPicPr>
            <a:picLocks noChangeAspect="true"/>
          </p:cNvPicPr>
          <p:nvPr/>
        </p:nvPicPr>
        <p:blipFill>
          <a:blip r:embed="rId9"/>
          <a:stretch>
            <a:fillRect/>
          </a:stretch>
        </p:blipFill>
        <p:spPr>
          <a:xfrm rot="0">
            <a:off x="4850318" y="7914995"/>
            <a:ext cx="1507979" cy="1507979"/>
          </a:xfrm>
          <a:prstGeom prst="rect">
            <a:avLst/>
          </a:prstGeom>
        </p:spPr>
      </p:pic>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86988" y="1313775"/>
            <a:ext cx="7186025" cy="8765309"/>
            <a:chOff x="0" y="0"/>
            <a:chExt cx="2069315" cy="2524091"/>
          </a:xfrm>
        </p:grpSpPr>
        <p:sp>
          <p:nvSpPr>
            <p:cNvPr name="Freeform 3" id="3"/>
            <p:cNvSpPr/>
            <p:nvPr/>
          </p:nvSpPr>
          <p:spPr>
            <a:xfrm flipH="false" flipV="false" rot="0">
              <a:off x="0" y="0"/>
              <a:ext cx="2069315" cy="2524091"/>
            </a:xfrm>
            <a:custGeom>
              <a:avLst/>
              <a:gdLst/>
              <a:ahLst/>
              <a:cxnLst/>
              <a:rect r="r" b="b" t="t" l="l"/>
              <a:pathLst>
                <a:path h="2524091" w="2069315">
                  <a:moveTo>
                    <a:pt x="0" y="0"/>
                  </a:moveTo>
                  <a:lnTo>
                    <a:pt x="2069315" y="0"/>
                  </a:lnTo>
                  <a:lnTo>
                    <a:pt x="2069315" y="2524091"/>
                  </a:lnTo>
                  <a:lnTo>
                    <a:pt x="0" y="2524091"/>
                  </a:lnTo>
                  <a:close/>
                </a:path>
              </a:pathLst>
            </a:custGeom>
            <a:solidFill>
              <a:srgbClr val="000000">
                <a:alpha val="0"/>
              </a:srgbClr>
            </a:solidFill>
            <a:ln w="9525" cap="sq">
              <a:solidFill>
                <a:srgbClr val="000000"/>
              </a:solidFill>
              <a:prstDash val="sysDot"/>
              <a:miter/>
            </a:ln>
          </p:spPr>
        </p:sp>
        <p:sp>
          <p:nvSpPr>
            <p:cNvPr name="TextBox 4" id="4"/>
            <p:cNvSpPr txBox="true"/>
            <p:nvPr/>
          </p:nvSpPr>
          <p:spPr>
            <a:xfrm>
              <a:off x="0" y="-19050"/>
              <a:ext cx="2069315" cy="2543141"/>
            </a:xfrm>
            <a:prstGeom prst="rect">
              <a:avLst/>
            </a:prstGeom>
          </p:spPr>
          <p:txBody>
            <a:bodyPr anchor="ctr" rtlCol="false" tIns="16321" lIns="16321" bIns="16321" rIns="16321"/>
            <a:lstStyle/>
            <a:p>
              <a:pPr algn="ctr">
                <a:lnSpc>
                  <a:spcPts val="1005"/>
                </a:lnSpc>
              </a:pPr>
            </a:p>
          </p:txBody>
        </p:sp>
      </p:grpSp>
      <p:grpSp>
        <p:nvGrpSpPr>
          <p:cNvPr name="Group 5" id="5"/>
          <p:cNvGrpSpPr/>
          <p:nvPr/>
        </p:nvGrpSpPr>
        <p:grpSpPr>
          <a:xfrm rot="0">
            <a:off x="434723" y="2332602"/>
            <a:ext cx="6690554" cy="5340391"/>
            <a:chOff x="0" y="0"/>
            <a:chExt cx="8920738" cy="7120521"/>
          </a:xfrm>
        </p:grpSpPr>
        <p:sp>
          <p:nvSpPr>
            <p:cNvPr name="Freeform 6" id="6"/>
            <p:cNvSpPr/>
            <p:nvPr/>
          </p:nvSpPr>
          <p:spPr>
            <a:xfrm flipH="false" flipV="false" rot="0">
              <a:off x="0" y="0"/>
              <a:ext cx="8803360" cy="2355259"/>
            </a:xfrm>
            <a:custGeom>
              <a:avLst/>
              <a:gdLst/>
              <a:ahLst/>
              <a:cxnLst/>
              <a:rect r="r" b="b" t="t" l="l"/>
              <a:pathLst>
                <a:path h="2355259" w="8803360">
                  <a:moveTo>
                    <a:pt x="0" y="0"/>
                  </a:moveTo>
                  <a:lnTo>
                    <a:pt x="8803360" y="0"/>
                  </a:lnTo>
                  <a:lnTo>
                    <a:pt x="8803360" y="2355259"/>
                  </a:lnTo>
                  <a:lnTo>
                    <a:pt x="0" y="2355259"/>
                  </a:lnTo>
                  <a:lnTo>
                    <a:pt x="0" y="0"/>
                  </a:lnTo>
                  <a:close/>
                </a:path>
              </a:pathLst>
            </a:custGeom>
            <a:blipFill>
              <a:blip r:embed="rId2">
                <a:extLst>
                  <a:ext uri="{96DAC541-7B7A-43D3-8B79-37D633B846F1}">
                    <asvg:svgBlip xmlns:asvg="http://schemas.microsoft.com/office/drawing/2016/SVG/main" r:embed="rId3"/>
                  </a:ext>
                </a:extLst>
              </a:blip>
              <a:stretch>
                <a:fillRect l="0" t="-383589" r="0" b="0"/>
              </a:stretch>
            </a:blipFill>
          </p:spPr>
        </p:sp>
        <p:sp>
          <p:nvSpPr>
            <p:cNvPr name="Freeform 7" id="7"/>
            <p:cNvSpPr/>
            <p:nvPr/>
          </p:nvSpPr>
          <p:spPr>
            <a:xfrm flipH="false" flipV="false" rot="0">
              <a:off x="0" y="2567228"/>
              <a:ext cx="8920738" cy="4553293"/>
            </a:xfrm>
            <a:custGeom>
              <a:avLst/>
              <a:gdLst/>
              <a:ahLst/>
              <a:cxnLst/>
              <a:rect r="r" b="b" t="t" l="l"/>
              <a:pathLst>
                <a:path h="4553293" w="8920738">
                  <a:moveTo>
                    <a:pt x="0" y="0"/>
                  </a:moveTo>
                  <a:lnTo>
                    <a:pt x="8920738" y="0"/>
                  </a:lnTo>
                  <a:lnTo>
                    <a:pt x="8920738" y="4553293"/>
                  </a:lnTo>
                  <a:lnTo>
                    <a:pt x="0" y="455329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8" id="8"/>
            <p:cNvGrpSpPr/>
            <p:nvPr/>
          </p:nvGrpSpPr>
          <p:grpSpPr>
            <a:xfrm rot="0">
              <a:off x="492363" y="2910545"/>
              <a:ext cx="3763436" cy="3763436"/>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127941" y="0"/>
                    </a:moveTo>
                    <a:lnTo>
                      <a:pt x="684859" y="0"/>
                    </a:lnTo>
                    <a:cubicBezTo>
                      <a:pt x="718791" y="0"/>
                      <a:pt x="751333" y="13479"/>
                      <a:pt x="775327" y="37473"/>
                    </a:cubicBezTo>
                    <a:cubicBezTo>
                      <a:pt x="799321" y="61467"/>
                      <a:pt x="812800" y="94009"/>
                      <a:pt x="812800" y="127941"/>
                    </a:cubicBezTo>
                    <a:lnTo>
                      <a:pt x="812800" y="684859"/>
                    </a:lnTo>
                    <a:cubicBezTo>
                      <a:pt x="812800" y="718791"/>
                      <a:pt x="799321" y="751333"/>
                      <a:pt x="775327" y="775327"/>
                    </a:cubicBezTo>
                    <a:cubicBezTo>
                      <a:pt x="751333" y="799321"/>
                      <a:pt x="718791" y="812800"/>
                      <a:pt x="684859" y="812800"/>
                    </a:cubicBezTo>
                    <a:lnTo>
                      <a:pt x="127941" y="812800"/>
                    </a:lnTo>
                    <a:cubicBezTo>
                      <a:pt x="94009" y="812800"/>
                      <a:pt x="61467" y="799321"/>
                      <a:pt x="37473" y="775327"/>
                    </a:cubicBezTo>
                    <a:cubicBezTo>
                      <a:pt x="13479" y="751333"/>
                      <a:pt x="0" y="718791"/>
                      <a:pt x="0" y="684859"/>
                    </a:cubicBezTo>
                    <a:lnTo>
                      <a:pt x="0" y="127941"/>
                    </a:lnTo>
                    <a:cubicBezTo>
                      <a:pt x="0" y="94009"/>
                      <a:pt x="13479" y="61467"/>
                      <a:pt x="37473" y="37473"/>
                    </a:cubicBezTo>
                    <a:cubicBezTo>
                      <a:pt x="61467" y="13479"/>
                      <a:pt x="94009" y="0"/>
                      <a:pt x="127941" y="0"/>
                    </a:cubicBezTo>
                    <a:close/>
                  </a:path>
                </a:pathLst>
              </a:custGeom>
              <a:solidFill>
                <a:srgbClr val="000000"/>
              </a:solidFill>
            </p:spPr>
          </p:sp>
          <p:sp>
            <p:nvSpPr>
              <p:cNvPr name="TextBox 10" id="10"/>
              <p:cNvSpPr txBox="true"/>
              <p:nvPr/>
            </p:nvSpPr>
            <p:spPr>
              <a:xfrm>
                <a:off x="0" y="-19050"/>
                <a:ext cx="812800" cy="831850"/>
              </a:xfrm>
              <a:prstGeom prst="rect">
                <a:avLst/>
              </a:prstGeom>
            </p:spPr>
            <p:txBody>
              <a:bodyPr anchor="ctr" rtlCol="false" tIns="50800" lIns="50800" bIns="50800" rIns="50800"/>
              <a:lstStyle/>
              <a:p>
                <a:pPr algn="ctr">
                  <a:lnSpc>
                    <a:spcPts val="1005"/>
                  </a:lnSpc>
                </a:pPr>
              </a:p>
            </p:txBody>
          </p:sp>
        </p:grpSp>
      </p:grpSp>
      <p:grpSp>
        <p:nvGrpSpPr>
          <p:cNvPr name="Group 11" id="11"/>
          <p:cNvGrpSpPr/>
          <p:nvPr/>
        </p:nvGrpSpPr>
        <p:grpSpPr>
          <a:xfrm rot="0">
            <a:off x="434723" y="7823474"/>
            <a:ext cx="6690554" cy="1254475"/>
            <a:chOff x="0" y="0"/>
            <a:chExt cx="1926637" cy="361243"/>
          </a:xfrm>
        </p:grpSpPr>
        <p:sp>
          <p:nvSpPr>
            <p:cNvPr name="Freeform 12" id="12"/>
            <p:cNvSpPr/>
            <p:nvPr/>
          </p:nvSpPr>
          <p:spPr>
            <a:xfrm flipH="false" flipV="false" rot="0">
              <a:off x="0" y="0"/>
              <a:ext cx="1926637" cy="361243"/>
            </a:xfrm>
            <a:custGeom>
              <a:avLst/>
              <a:gdLst/>
              <a:ahLst/>
              <a:cxnLst/>
              <a:rect r="r" b="b" t="t" l="l"/>
              <a:pathLst>
                <a:path h="361243" w="1926637">
                  <a:moveTo>
                    <a:pt x="18514" y="0"/>
                  </a:moveTo>
                  <a:lnTo>
                    <a:pt x="1908123" y="0"/>
                  </a:lnTo>
                  <a:cubicBezTo>
                    <a:pt x="1918348" y="0"/>
                    <a:pt x="1926637" y="8289"/>
                    <a:pt x="1926637" y="18514"/>
                  </a:cubicBezTo>
                  <a:lnTo>
                    <a:pt x="1926637" y="342729"/>
                  </a:lnTo>
                  <a:cubicBezTo>
                    <a:pt x="1926637" y="347639"/>
                    <a:pt x="1924686" y="352349"/>
                    <a:pt x="1921214" y="355821"/>
                  </a:cubicBezTo>
                  <a:cubicBezTo>
                    <a:pt x="1917742" y="359293"/>
                    <a:pt x="1913033" y="361243"/>
                    <a:pt x="1908123" y="361243"/>
                  </a:cubicBezTo>
                  <a:lnTo>
                    <a:pt x="18514" y="361243"/>
                  </a:lnTo>
                  <a:cubicBezTo>
                    <a:pt x="13604" y="361243"/>
                    <a:pt x="8895" y="359293"/>
                    <a:pt x="5423" y="355821"/>
                  </a:cubicBezTo>
                  <a:cubicBezTo>
                    <a:pt x="1951" y="352349"/>
                    <a:pt x="0" y="347639"/>
                    <a:pt x="0" y="342729"/>
                  </a:cubicBezTo>
                  <a:lnTo>
                    <a:pt x="0" y="18514"/>
                  </a:lnTo>
                  <a:cubicBezTo>
                    <a:pt x="0" y="13604"/>
                    <a:pt x="1951" y="8895"/>
                    <a:pt x="5423" y="5423"/>
                  </a:cubicBezTo>
                  <a:cubicBezTo>
                    <a:pt x="8895" y="1951"/>
                    <a:pt x="13604" y="0"/>
                    <a:pt x="18514" y="0"/>
                  </a:cubicBezTo>
                  <a:close/>
                </a:path>
              </a:pathLst>
            </a:custGeom>
            <a:solidFill>
              <a:srgbClr val="FFFFFF"/>
            </a:solidFill>
            <a:ln w="9525" cap="sq">
              <a:solidFill>
                <a:srgbClr val="000000"/>
              </a:solidFill>
              <a:prstDash val="solid"/>
              <a:miter/>
            </a:ln>
          </p:spPr>
        </p:sp>
        <p:sp>
          <p:nvSpPr>
            <p:cNvPr name="TextBox 13" id="13"/>
            <p:cNvSpPr txBox="true"/>
            <p:nvPr/>
          </p:nvSpPr>
          <p:spPr>
            <a:xfrm>
              <a:off x="0" y="-19050"/>
              <a:ext cx="1926637" cy="380293"/>
            </a:xfrm>
            <a:prstGeom prst="rect">
              <a:avLst/>
            </a:prstGeom>
          </p:spPr>
          <p:txBody>
            <a:bodyPr anchor="ctr" rtlCol="false" tIns="16321" lIns="16321" bIns="16321" rIns="16321"/>
            <a:lstStyle/>
            <a:p>
              <a:pPr algn="ctr">
                <a:lnSpc>
                  <a:spcPts val="1005"/>
                </a:lnSpc>
              </a:pPr>
            </a:p>
          </p:txBody>
        </p:sp>
      </p:grpSp>
      <p:sp>
        <p:nvSpPr>
          <p:cNvPr name="TextBox 14" id="14"/>
          <p:cNvSpPr txBox="true"/>
          <p:nvPr/>
        </p:nvSpPr>
        <p:spPr>
          <a:xfrm rot="0">
            <a:off x="3888352" y="8003246"/>
            <a:ext cx="2042301" cy="602694"/>
          </a:xfrm>
          <a:prstGeom prst="rect">
            <a:avLst/>
          </a:prstGeom>
        </p:spPr>
        <p:txBody>
          <a:bodyPr anchor="t" rtlCol="false" tIns="0" lIns="0" bIns="0" rIns="0">
            <a:spAutoFit/>
          </a:bodyPr>
          <a:lstStyle/>
          <a:p>
            <a:pPr algn="l" marL="0" indent="0" lvl="0">
              <a:lnSpc>
                <a:spcPts val="1216"/>
              </a:lnSpc>
            </a:pPr>
            <a:r>
              <a:rPr lang="en-US" b="true" sz="1031" spc="11">
                <a:solidFill>
                  <a:srgbClr val="000000"/>
                </a:solidFill>
                <a:latin typeface="Open Sans Bold"/>
                <a:ea typeface="Open Sans Bold"/>
                <a:cs typeface="Open Sans Bold"/>
                <a:sym typeface="Open Sans Bold"/>
              </a:rPr>
              <a:t>Bla Bla LAB Narrazio Mapar</a:t>
            </a:r>
            <a:r>
              <a:rPr lang="en-US" sz="1031" spc="11">
                <a:solidFill>
                  <a:srgbClr val="000000"/>
                </a:solidFill>
                <a:latin typeface="Open Sans"/>
                <a:ea typeface="Open Sans"/>
                <a:cs typeface="Open Sans"/>
                <a:sym typeface="Open Sans"/>
              </a:rPr>
              <a:t>a sartuz ikus dezakezu zure inguruko jendeak zer pentsatzen duen. </a:t>
            </a:r>
          </a:p>
        </p:txBody>
      </p:sp>
      <p:sp>
        <p:nvSpPr>
          <p:cNvPr name="Freeform 15" id="15"/>
          <p:cNvSpPr/>
          <p:nvPr/>
        </p:nvSpPr>
        <p:spPr>
          <a:xfrm flipH="false" flipV="false" rot="-10800000">
            <a:off x="5432141" y="8644178"/>
            <a:ext cx="391450" cy="217609"/>
          </a:xfrm>
          <a:custGeom>
            <a:avLst/>
            <a:gdLst/>
            <a:ahLst/>
            <a:cxnLst/>
            <a:rect r="r" b="b" t="t" l="l"/>
            <a:pathLst>
              <a:path h="217609" w="391450">
                <a:moveTo>
                  <a:pt x="0" y="0"/>
                </a:moveTo>
                <a:lnTo>
                  <a:pt x="391450" y="0"/>
                </a:lnTo>
                <a:lnTo>
                  <a:pt x="391450" y="217608"/>
                </a:lnTo>
                <a:lnTo>
                  <a:pt x="0" y="21760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grpSp>
        <p:nvGrpSpPr>
          <p:cNvPr name="Group 16" id="16"/>
          <p:cNvGrpSpPr/>
          <p:nvPr/>
        </p:nvGrpSpPr>
        <p:grpSpPr>
          <a:xfrm rot="0">
            <a:off x="986471" y="8166608"/>
            <a:ext cx="2174653" cy="491071"/>
            <a:chOff x="0" y="0"/>
            <a:chExt cx="2899537" cy="654761"/>
          </a:xfrm>
        </p:grpSpPr>
        <p:sp>
          <p:nvSpPr>
            <p:cNvPr name="Freeform 17" id="17"/>
            <p:cNvSpPr/>
            <p:nvPr/>
          </p:nvSpPr>
          <p:spPr>
            <a:xfrm flipH="false" flipV="false" rot="0">
              <a:off x="602963" y="101361"/>
              <a:ext cx="634440" cy="452038"/>
            </a:xfrm>
            <a:custGeom>
              <a:avLst/>
              <a:gdLst/>
              <a:ahLst/>
              <a:cxnLst/>
              <a:rect r="r" b="b" t="t" l="l"/>
              <a:pathLst>
                <a:path h="452038" w="634440">
                  <a:moveTo>
                    <a:pt x="0" y="0"/>
                  </a:moveTo>
                  <a:lnTo>
                    <a:pt x="634440" y="0"/>
                  </a:lnTo>
                  <a:lnTo>
                    <a:pt x="634440" y="452038"/>
                  </a:lnTo>
                  <a:lnTo>
                    <a:pt x="0" y="452038"/>
                  </a:lnTo>
                  <a:lnTo>
                    <a:pt x="0" y="0"/>
                  </a:lnTo>
                  <a:close/>
                </a:path>
              </a:pathLst>
            </a:custGeom>
            <a:blipFill>
              <a:blip r:embed="rId8"/>
              <a:stretch>
                <a:fillRect l="0" t="0" r="0" b="0"/>
              </a:stretch>
            </a:blipFill>
          </p:spPr>
        </p:sp>
        <p:sp>
          <p:nvSpPr>
            <p:cNvPr name="Freeform 18" id="18"/>
            <p:cNvSpPr/>
            <p:nvPr/>
          </p:nvSpPr>
          <p:spPr>
            <a:xfrm flipH="false" flipV="false" rot="0">
              <a:off x="0" y="152805"/>
              <a:ext cx="472133" cy="349150"/>
            </a:xfrm>
            <a:custGeom>
              <a:avLst/>
              <a:gdLst/>
              <a:ahLst/>
              <a:cxnLst/>
              <a:rect r="r" b="b" t="t" l="l"/>
              <a:pathLst>
                <a:path h="349150" w="472133">
                  <a:moveTo>
                    <a:pt x="0" y="0"/>
                  </a:moveTo>
                  <a:lnTo>
                    <a:pt x="472133" y="0"/>
                  </a:lnTo>
                  <a:lnTo>
                    <a:pt x="472133" y="349151"/>
                  </a:lnTo>
                  <a:lnTo>
                    <a:pt x="0" y="349151"/>
                  </a:lnTo>
                  <a:lnTo>
                    <a:pt x="0" y="0"/>
                  </a:lnTo>
                  <a:close/>
                </a:path>
              </a:pathLst>
            </a:custGeom>
            <a:blipFill>
              <a:blip r:embed="rId9"/>
              <a:stretch>
                <a:fillRect l="0" t="0" r="0" b="0"/>
              </a:stretch>
            </a:blipFill>
          </p:spPr>
        </p:sp>
        <p:sp>
          <p:nvSpPr>
            <p:cNvPr name="Freeform 19" id="19"/>
            <p:cNvSpPr/>
            <p:nvPr/>
          </p:nvSpPr>
          <p:spPr>
            <a:xfrm flipH="false" flipV="false" rot="0">
              <a:off x="1859521" y="218395"/>
              <a:ext cx="1040015" cy="217970"/>
            </a:xfrm>
            <a:custGeom>
              <a:avLst/>
              <a:gdLst/>
              <a:ahLst/>
              <a:cxnLst/>
              <a:rect r="r" b="b" t="t" l="l"/>
              <a:pathLst>
                <a:path h="217970" w="1040015">
                  <a:moveTo>
                    <a:pt x="0" y="0"/>
                  </a:moveTo>
                  <a:lnTo>
                    <a:pt x="1040016" y="0"/>
                  </a:lnTo>
                  <a:lnTo>
                    <a:pt x="1040016" y="217970"/>
                  </a:lnTo>
                  <a:lnTo>
                    <a:pt x="0" y="217970"/>
                  </a:lnTo>
                  <a:lnTo>
                    <a:pt x="0" y="0"/>
                  </a:lnTo>
                  <a:close/>
                </a:path>
              </a:pathLst>
            </a:custGeom>
            <a:blipFill>
              <a:blip r:embed="rId10"/>
              <a:stretch>
                <a:fillRect l="0" t="0" r="0" b="0"/>
              </a:stretch>
            </a:blipFill>
          </p:spPr>
        </p:sp>
        <p:sp>
          <p:nvSpPr>
            <p:cNvPr name="Freeform 20" id="20"/>
            <p:cNvSpPr/>
            <p:nvPr/>
          </p:nvSpPr>
          <p:spPr>
            <a:xfrm flipH="false" flipV="false" rot="0">
              <a:off x="1221082" y="0"/>
              <a:ext cx="654761" cy="654761"/>
            </a:xfrm>
            <a:custGeom>
              <a:avLst/>
              <a:gdLst/>
              <a:ahLst/>
              <a:cxnLst/>
              <a:rect r="r" b="b" t="t" l="l"/>
              <a:pathLst>
                <a:path h="654761" w="654761">
                  <a:moveTo>
                    <a:pt x="0" y="0"/>
                  </a:moveTo>
                  <a:lnTo>
                    <a:pt x="654760" y="0"/>
                  </a:lnTo>
                  <a:lnTo>
                    <a:pt x="654760" y="654761"/>
                  </a:lnTo>
                  <a:lnTo>
                    <a:pt x="0" y="654761"/>
                  </a:lnTo>
                  <a:lnTo>
                    <a:pt x="0" y="0"/>
                  </a:lnTo>
                  <a:close/>
                </a:path>
              </a:pathLst>
            </a:custGeom>
            <a:blipFill>
              <a:blip r:embed="rId11">
                <a:extLst>
                  <a:ext uri="{96DAC541-7B7A-43D3-8B79-37D633B846F1}">
                    <asvg:svgBlip xmlns:asvg="http://schemas.microsoft.com/office/drawing/2016/SVG/main" r:embed="rId12"/>
                  </a:ext>
                </a:extLst>
              </a:blip>
              <a:stretch>
                <a:fillRect l="0" t="0" r="0" b="0"/>
              </a:stretch>
            </a:blipFill>
          </p:spPr>
        </p:sp>
      </p:grpSp>
      <p:sp>
        <p:nvSpPr>
          <p:cNvPr name="TextBox 21" id="21"/>
          <p:cNvSpPr txBox="true"/>
          <p:nvPr/>
        </p:nvSpPr>
        <p:spPr>
          <a:xfrm rot="0">
            <a:off x="922515" y="5021847"/>
            <a:ext cx="2691565" cy="1503231"/>
          </a:xfrm>
          <a:prstGeom prst="rect">
            <a:avLst/>
          </a:prstGeom>
        </p:spPr>
        <p:txBody>
          <a:bodyPr anchor="t" rtlCol="false" tIns="0" lIns="0" bIns="0" rIns="0">
            <a:spAutoFit/>
          </a:bodyPr>
          <a:lstStyle/>
          <a:p>
            <a:pPr algn="l" marL="0" indent="0" lvl="0">
              <a:lnSpc>
                <a:spcPts val="2005"/>
              </a:lnSpc>
            </a:pPr>
            <a:r>
              <a:rPr lang="en-US" b="true" sz="1909">
                <a:solidFill>
                  <a:srgbClr val="FFFFFF"/>
                </a:solidFill>
                <a:latin typeface="Open Sans Bold"/>
                <a:ea typeface="Open Sans Bold"/>
                <a:cs typeface="Open Sans Bold"/>
                <a:sym typeface="Open Sans Bold"/>
              </a:rPr>
              <a:t>Eskaneatu QR kode hau eta igo zure jarrera edozein gairi buruz </a:t>
            </a:r>
            <a:r>
              <a:rPr lang="en-US" b="true" sz="1909">
                <a:solidFill>
                  <a:srgbClr val="DFFE06"/>
                </a:solidFill>
                <a:latin typeface="Open Sans Bold"/>
                <a:ea typeface="Open Sans Bold"/>
                <a:cs typeface="Open Sans Bold"/>
                <a:sym typeface="Open Sans Bold"/>
              </a:rPr>
              <a:t>Bla Bla LAB Klimaren Narrazio Mapara</a:t>
            </a:r>
            <a:r>
              <a:rPr lang="en-US" b="true" sz="1909">
                <a:solidFill>
                  <a:srgbClr val="FFFFFF"/>
                </a:solidFill>
                <a:latin typeface="Open Sans Bold"/>
                <a:ea typeface="Open Sans Bold"/>
                <a:cs typeface="Open Sans Bold"/>
                <a:sym typeface="Open Sans Bold"/>
              </a:rPr>
              <a:t>. </a:t>
            </a:r>
          </a:p>
        </p:txBody>
      </p:sp>
      <p:sp>
        <p:nvSpPr>
          <p:cNvPr name="TextBox 22" id="22"/>
          <p:cNvSpPr txBox="true"/>
          <p:nvPr/>
        </p:nvSpPr>
        <p:spPr>
          <a:xfrm rot="0">
            <a:off x="756000" y="1577069"/>
            <a:ext cx="6235401" cy="431682"/>
          </a:xfrm>
          <a:prstGeom prst="rect">
            <a:avLst/>
          </a:prstGeom>
        </p:spPr>
        <p:txBody>
          <a:bodyPr anchor="t" rtlCol="false" tIns="0" lIns="0" bIns="0" rIns="0">
            <a:spAutoFit/>
          </a:bodyPr>
          <a:lstStyle/>
          <a:p>
            <a:pPr algn="ctr" marL="0" indent="0" lvl="0">
              <a:lnSpc>
                <a:spcPts val="3506"/>
              </a:lnSpc>
            </a:pPr>
            <a:r>
              <a:rPr lang="en-US" b="true" sz="2504" i="true">
                <a:solidFill>
                  <a:srgbClr val="000000"/>
                </a:solidFill>
                <a:latin typeface="Open Sans Bold Italics"/>
                <a:ea typeface="Open Sans Bold Italics"/>
                <a:cs typeface="Open Sans Bold Italics"/>
                <a:sym typeface="Open Sans Bold Italics"/>
              </a:rPr>
              <a:t>KLIMA NARRAZIOEN BILKETA-PUNTUA</a:t>
            </a:r>
          </a:p>
        </p:txBody>
      </p:sp>
      <p:sp>
        <p:nvSpPr>
          <p:cNvPr name="TextBox 23" id="23"/>
          <p:cNvSpPr txBox="true"/>
          <p:nvPr/>
        </p:nvSpPr>
        <p:spPr>
          <a:xfrm rot="0">
            <a:off x="1225690" y="2631580"/>
            <a:ext cx="5325323" cy="1210019"/>
          </a:xfrm>
          <a:prstGeom prst="rect">
            <a:avLst/>
          </a:prstGeom>
        </p:spPr>
        <p:txBody>
          <a:bodyPr anchor="t" rtlCol="false" tIns="0" lIns="0" bIns="0" rIns="0">
            <a:spAutoFit/>
          </a:bodyPr>
          <a:lstStyle/>
          <a:p>
            <a:pPr algn="ctr" marL="0" indent="0" lvl="0">
              <a:lnSpc>
                <a:spcPts val="3270"/>
              </a:lnSpc>
            </a:pPr>
            <a:r>
              <a:rPr lang="en-US" b="true" sz="2477">
                <a:solidFill>
                  <a:srgbClr val="FFFFFF"/>
                </a:solidFill>
                <a:latin typeface="Open Sans Bold"/>
                <a:ea typeface="Open Sans Bold"/>
                <a:cs typeface="Open Sans Bold"/>
                <a:sym typeface="Open Sans Bold"/>
              </a:rPr>
              <a:t>Nahi duzu besteek jakitea k</a:t>
            </a:r>
            <a:r>
              <a:rPr lang="en-US" b="true" sz="2477">
                <a:solidFill>
                  <a:srgbClr val="FFFFFF"/>
                </a:solidFill>
                <a:latin typeface="Open Sans Bold"/>
                <a:ea typeface="Open Sans Bold"/>
                <a:cs typeface="Open Sans Bold"/>
                <a:sym typeface="Open Sans Bold"/>
              </a:rPr>
              <a:t>lima-aldaketari buruz zer pentsatzen duzun?</a:t>
            </a:r>
          </a:p>
        </p:txBody>
      </p:sp>
      <p:pic>
        <p:nvPicPr>
          <p:cNvPr name="Picture 24" id="24"/>
          <p:cNvPicPr>
            <a:picLocks noChangeAspect="true"/>
          </p:cNvPicPr>
          <p:nvPr/>
        </p:nvPicPr>
        <p:blipFill>
          <a:blip r:embed="rId13"/>
          <a:stretch>
            <a:fillRect/>
          </a:stretch>
        </p:blipFill>
        <p:spPr>
          <a:xfrm rot="0">
            <a:off x="5846973" y="7817350"/>
            <a:ext cx="1189589" cy="1189589"/>
          </a:xfrm>
          <a:prstGeom prst="rect">
            <a:avLst/>
          </a:prstGeom>
        </p:spPr>
      </p:pic>
      <p:pic>
        <p:nvPicPr>
          <p:cNvPr name="Picture 25" id="25"/>
          <p:cNvPicPr>
            <a:picLocks noChangeAspect="true"/>
          </p:cNvPicPr>
          <p:nvPr/>
        </p:nvPicPr>
        <p:blipFill>
          <a:blip r:embed="rId14"/>
          <a:stretch>
            <a:fillRect/>
          </a:stretch>
        </p:blipFill>
        <p:spPr>
          <a:xfrm rot="0">
            <a:off x="3706709" y="4312502"/>
            <a:ext cx="3378863" cy="3378863"/>
          </a:xfrm>
          <a:prstGeom prst="rect">
            <a:avLst/>
          </a:prstGeom>
        </p:spPr>
      </p:pic>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281001" y="3934019"/>
            <a:ext cx="1908711" cy="667812"/>
          </a:xfrm>
          <a:custGeom>
            <a:avLst/>
            <a:gdLst/>
            <a:ahLst/>
            <a:cxnLst/>
            <a:rect r="r" b="b" t="t" l="l"/>
            <a:pathLst>
              <a:path h="667812" w="1908711">
                <a:moveTo>
                  <a:pt x="0" y="0"/>
                </a:moveTo>
                <a:lnTo>
                  <a:pt x="1908712" y="0"/>
                </a:lnTo>
                <a:lnTo>
                  <a:pt x="1908712" y="667812"/>
                </a:lnTo>
                <a:lnTo>
                  <a:pt x="0" y="667812"/>
                </a:lnTo>
                <a:lnTo>
                  <a:pt x="0" y="0"/>
                </a:lnTo>
                <a:close/>
              </a:path>
            </a:pathLst>
          </a:custGeom>
          <a:blipFill>
            <a:blip r:embed="rId2"/>
            <a:stretch>
              <a:fillRect l="0" t="0" r="0" b="0"/>
            </a:stretch>
          </a:blipFill>
        </p:spPr>
      </p:sp>
      <p:sp>
        <p:nvSpPr>
          <p:cNvPr name="TextBox 3" id="3"/>
          <p:cNvSpPr txBox="true"/>
          <p:nvPr/>
        </p:nvSpPr>
        <p:spPr>
          <a:xfrm rot="0">
            <a:off x="281001" y="4707299"/>
            <a:ext cx="6864891" cy="655653"/>
          </a:xfrm>
          <a:prstGeom prst="rect">
            <a:avLst/>
          </a:prstGeom>
        </p:spPr>
        <p:txBody>
          <a:bodyPr anchor="t" rtlCol="false" tIns="0" lIns="0" bIns="0" rIns="0">
            <a:spAutoFit/>
          </a:bodyPr>
          <a:lstStyle/>
          <a:p>
            <a:pPr algn="l" marL="0" indent="0" lvl="0">
              <a:lnSpc>
                <a:spcPts val="1317"/>
              </a:lnSpc>
            </a:pPr>
            <a:r>
              <a:rPr lang="en-US" sz="941" i="true" spc="10">
                <a:solidFill>
                  <a:srgbClr val="5C5B5A"/>
                </a:solidFill>
                <a:latin typeface="Open Sans Italics"/>
                <a:ea typeface="Open Sans Italics"/>
                <a:cs typeface="Open Sans Italics"/>
                <a:sym typeface="Open Sans Italics"/>
              </a:rPr>
              <a:t>Klima Narrazioen Behatokiaren edukia, datuak eta materialak Creative Commons Aitortu-PartekatuBerdin 4.0 Nazioartekoa (CC BY-SA 4.0) lizentziapean argitaratzen dira. Horrek esan nahi du material hau kopiatu, birbanatu, nahastu, eraldatu eta edozein xedetarako erabil dezakezula, baita komertzialki ere, baldin eta iturria aipatzen baduzu eta eratorritako lanak lizentzia beraren pean partekatzen badituzu.</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DAGxtknr9RY</dc:identifier>
  <dcterms:modified xsi:type="dcterms:W3CDTF">2011-08-01T06:04:30Z</dcterms:modified>
  <cp:revision>1</cp:revision>
  <dc:title>ok-Material 6 euskera Observatorio BBL Ciudadanía</dc:title>
</cp:coreProperties>
</file>